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tags/tag28.xml" ContentType="application/vnd.openxmlformats-officedocument.presentationml.tags+xml"/>
  <Override PartName="/ppt/notesSlides/notesSlide11.xml" ContentType="application/vnd.openxmlformats-officedocument.presentationml.notesSlide+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9.xml" ContentType="application/vnd.openxmlformats-officedocument.presentationml.tag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37"/>
  </p:notesMasterIdLst>
  <p:handoutMasterIdLst>
    <p:handoutMasterId r:id="rId38"/>
  </p:handoutMasterIdLst>
  <p:sldIdLst>
    <p:sldId id="3034" r:id="rId5"/>
    <p:sldId id="2975" r:id="rId6"/>
    <p:sldId id="3058" r:id="rId7"/>
    <p:sldId id="3059" r:id="rId8"/>
    <p:sldId id="3027" r:id="rId9"/>
    <p:sldId id="3007" r:id="rId10"/>
    <p:sldId id="3033" r:id="rId11"/>
    <p:sldId id="3016" r:id="rId12"/>
    <p:sldId id="2907" r:id="rId13"/>
    <p:sldId id="3026" r:id="rId14"/>
    <p:sldId id="3053" r:id="rId15"/>
    <p:sldId id="3044" r:id="rId16"/>
    <p:sldId id="3054" r:id="rId17"/>
    <p:sldId id="3051" r:id="rId18"/>
    <p:sldId id="3056" r:id="rId19"/>
    <p:sldId id="3057" r:id="rId20"/>
    <p:sldId id="3047" r:id="rId21"/>
    <p:sldId id="2884" r:id="rId22"/>
    <p:sldId id="3028" r:id="rId23"/>
    <p:sldId id="2976" r:id="rId24"/>
    <p:sldId id="3008" r:id="rId25"/>
    <p:sldId id="3009" r:id="rId26"/>
    <p:sldId id="3011" r:id="rId27"/>
    <p:sldId id="3012" r:id="rId28"/>
    <p:sldId id="3029" r:id="rId29"/>
    <p:sldId id="3019" r:id="rId30"/>
    <p:sldId id="3061" r:id="rId31"/>
    <p:sldId id="3045" r:id="rId32"/>
    <p:sldId id="3032" r:id="rId33"/>
    <p:sldId id="3022" r:id="rId34"/>
    <p:sldId id="2906" r:id="rId35"/>
    <p:sldId id="3017"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02C122-6166-41F4-B5C3-70565951F4B5}">
          <p14:sldIdLst>
            <p14:sldId id="3034"/>
            <p14:sldId id="2975"/>
            <p14:sldId id="3058"/>
            <p14:sldId id="3059"/>
            <p14:sldId id="3027"/>
            <p14:sldId id="3007"/>
            <p14:sldId id="3033"/>
            <p14:sldId id="3016"/>
            <p14:sldId id="2907"/>
            <p14:sldId id="3026"/>
            <p14:sldId id="3053"/>
            <p14:sldId id="3044"/>
            <p14:sldId id="3054"/>
            <p14:sldId id="3051"/>
            <p14:sldId id="3056"/>
            <p14:sldId id="3057"/>
            <p14:sldId id="3047"/>
            <p14:sldId id="2884"/>
            <p14:sldId id="3028"/>
            <p14:sldId id="2976"/>
            <p14:sldId id="3008"/>
            <p14:sldId id="3009"/>
            <p14:sldId id="3011"/>
            <p14:sldId id="3012"/>
            <p14:sldId id="3029"/>
            <p14:sldId id="3019"/>
            <p14:sldId id="3061"/>
            <p14:sldId id="3045"/>
            <p14:sldId id="3032"/>
            <p14:sldId id="3022"/>
            <p14:sldId id="2906"/>
            <p14:sldId id="3017"/>
          </p14:sldIdLst>
        </p14:section>
      </p14:sectionLst>
    </p:ext>
    <p:ext uri="{EFAFB233-063F-42B5-8137-9DF3F51BA10A}">
      <p15:sldGuideLst xmlns:p15="http://schemas.microsoft.com/office/powerpoint/2012/main">
        <p15:guide id="1" pos="5065" userDrawn="1">
          <p15:clr>
            <a:srgbClr val="A4A3A4"/>
          </p15:clr>
        </p15:guide>
        <p15:guide id="2" orient="horz" pos="1774" userDrawn="1">
          <p15:clr>
            <a:srgbClr val="A4A3A4"/>
          </p15:clr>
        </p15:guide>
        <p15:guide id="4" orient="horz" pos="1026" userDrawn="1">
          <p15:clr>
            <a:srgbClr val="A4A3A4"/>
          </p15:clr>
        </p15:guide>
        <p15:guide id="5" orient="horz" pos="96" userDrawn="1">
          <p15:clr>
            <a:srgbClr val="A4A3A4"/>
          </p15:clr>
        </p15:guide>
        <p15:guide id="6" orient="horz" pos="1638" userDrawn="1">
          <p15:clr>
            <a:srgbClr val="A4A3A4"/>
          </p15:clr>
        </p15:guide>
        <p15:guide id="7" pos="524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6600"/>
    <a:srgbClr val="005E95"/>
    <a:srgbClr val="FFFFCC"/>
    <a:srgbClr val="FFFFFF"/>
    <a:srgbClr val="000000"/>
    <a:srgbClr val="F2F2F2"/>
    <a:srgbClr val="E0002B"/>
    <a:srgbClr val="343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60"/>
  </p:normalViewPr>
  <p:slideViewPr>
    <p:cSldViewPr snapToGrid="0">
      <p:cViewPr varScale="1">
        <p:scale>
          <a:sx n="103" d="100"/>
          <a:sy n="103" d="100"/>
        </p:scale>
        <p:origin x="114" y="144"/>
      </p:cViewPr>
      <p:guideLst>
        <p:guide pos="5065"/>
        <p:guide orient="horz" pos="1774"/>
        <p:guide orient="horz" pos="1026"/>
        <p:guide orient="horz" pos="96"/>
        <p:guide orient="horz" pos="1638"/>
        <p:guide pos="52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83C2DB"/>
              </a:solidFill>
              <a:ln w="19050">
                <a:solidFill>
                  <a:schemeClr val="lt1"/>
                </a:solidFill>
              </a:ln>
              <a:effectLst/>
            </c:spPr>
            <c:extLst>
              <c:ext xmlns:c16="http://schemas.microsoft.com/office/drawing/2014/chart" uri="{C3380CC4-5D6E-409C-BE32-E72D297353CC}">
                <c16:uniqueId val="{00000001-FFAA-4ADE-ADF5-470A48197460}"/>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FAA-4ADE-ADF5-470A481974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AA-4ADE-ADF5-470A4819746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FAA-4ADE-ADF5-470A48197460}"/>
              </c:ext>
            </c:extLst>
          </c:dPt>
          <c:val>
            <c:numRef>
              <c:f>Sheet1!$B$2:$B$5</c:f>
              <c:numCache>
                <c:formatCode>General</c:formatCode>
                <c:ptCount val="4"/>
                <c:pt idx="0">
                  <c:v>87</c:v>
                </c:pt>
                <c:pt idx="1">
                  <c:v>13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8-FFAA-4ADE-ADF5-470A4819746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1F6C-4ED7-81FF-AFE5C2FD82CE}"/>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1F6C-4ED7-81FF-AFE5C2FD82C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F6C-4ED7-81FF-AFE5C2FD82C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6C-4ED7-81FF-AFE5C2FD82CE}"/>
              </c:ext>
            </c:extLst>
          </c:dPt>
          <c:val>
            <c:numRef>
              <c:f>Sheet1!$B$2:$B$5</c:f>
              <c:numCache>
                <c:formatCode>General</c:formatCode>
                <c:ptCount val="4"/>
                <c:pt idx="0">
                  <c:v>53</c:v>
                </c:pt>
                <c:pt idx="1">
                  <c:v>47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8-1F6C-4ED7-81FF-AFE5C2FD82C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68B-4ECE-A2F8-675EFB04BDEC}"/>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568B-4ECE-A2F8-675EFB04BD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8B-4ECE-A2F8-675EFB04BD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8B-4ECE-A2F8-675EFB04BDEC}"/>
              </c:ext>
            </c:extLst>
          </c:dPt>
          <c:val>
            <c:numRef>
              <c:f>Sheet1!$B$2:$B$5</c:f>
              <c:numCache>
                <c:formatCode>General</c:formatCode>
                <c:ptCount val="4"/>
                <c:pt idx="0">
                  <c:v>60</c:v>
                </c:pt>
                <c:pt idx="1">
                  <c:v>40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2"/>
                      <c:pt idx="0">
                        <c:v>1st Qtr</c:v>
                      </c:pt>
                      <c:pt idx="1">
                        <c:v>2nd Qtr</c:v>
                      </c:pt>
                    </c:strCache>
                  </c:strRef>
                </c15:cat>
              </c15:filteredCategoryTitle>
            </c:ext>
            <c:ext xmlns:c16="http://schemas.microsoft.com/office/drawing/2014/chart" uri="{C3380CC4-5D6E-409C-BE32-E72D297353CC}">
              <c16:uniqueId val="{00000008-568B-4ECE-A2F8-675EFB04BDE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97018851380975E-2"/>
          <c:y val="2.0046260601387818E-2"/>
          <c:w val="0.95440596229723806"/>
          <c:h val="0.95990747879722438"/>
        </c:manualLayout>
      </c:layout>
      <c:barChart>
        <c:barDir val="bar"/>
        <c:grouping val="stacked"/>
        <c:varyColors val="0"/>
        <c:ser>
          <c:idx val="0"/>
          <c:order val="0"/>
          <c:spPr>
            <a:solidFill>
              <a:schemeClr val="accent2"/>
            </a:solidFill>
            <a:ln>
              <a:noFill/>
            </a:ln>
          </c:spPr>
          <c:invertIfNegative val="0"/>
          <c:dPt>
            <c:idx val="0"/>
            <c:invertIfNegative val="0"/>
            <c:bubble3D val="0"/>
            <c:spPr>
              <a:solidFill>
                <a:schemeClr val="accent5"/>
              </a:solidFill>
              <a:ln>
                <a:noFill/>
              </a:ln>
            </c:spPr>
            <c:extLst>
              <c:ext xmlns:c16="http://schemas.microsoft.com/office/drawing/2014/chart" uri="{C3380CC4-5D6E-409C-BE32-E72D297353CC}">
                <c16:uniqueId val="{00000000-3651-40B6-9D31-F908F21C8070}"/>
              </c:ext>
            </c:extLst>
          </c:dPt>
          <c:dPt>
            <c:idx val="1"/>
            <c:invertIfNegative val="0"/>
            <c:bubble3D val="0"/>
            <c:spPr>
              <a:solidFill>
                <a:schemeClr val="accent4"/>
              </a:solidFill>
              <a:ln>
                <a:noFill/>
              </a:ln>
            </c:spPr>
            <c:extLst>
              <c:ext xmlns:c16="http://schemas.microsoft.com/office/drawing/2014/chart" uri="{C3380CC4-5D6E-409C-BE32-E72D297353CC}">
                <c16:uniqueId val="{00000001-3651-40B6-9D31-F908F21C8070}"/>
              </c:ext>
            </c:extLst>
          </c:dPt>
          <c:dPt>
            <c:idx val="2"/>
            <c:invertIfNegative val="0"/>
            <c:bubble3D val="0"/>
            <c:spPr>
              <a:solidFill>
                <a:schemeClr val="accent3"/>
              </a:solidFill>
              <a:ln>
                <a:noFill/>
              </a:ln>
            </c:spPr>
            <c:extLst>
              <c:ext xmlns:c16="http://schemas.microsoft.com/office/drawing/2014/chart" uri="{C3380CC4-5D6E-409C-BE32-E72D297353CC}">
                <c16:uniqueId val="{00000002-3651-40B6-9D31-F908F21C8070}"/>
              </c:ext>
            </c:extLst>
          </c:dPt>
          <c:dPt>
            <c:idx val="3"/>
            <c:invertIfNegative val="0"/>
            <c:bubble3D val="0"/>
            <c:spPr>
              <a:solidFill>
                <a:schemeClr val="accent1"/>
              </a:solidFill>
              <a:ln>
                <a:noFill/>
              </a:ln>
            </c:spPr>
            <c:extLst>
              <c:ext xmlns:c16="http://schemas.microsoft.com/office/drawing/2014/chart" uri="{C3380CC4-5D6E-409C-BE32-E72D297353CC}">
                <c16:uniqueId val="{00000006-8CDA-4E73-BACB-B7C6135406FF}"/>
              </c:ext>
            </c:extLst>
          </c:dPt>
          <c:val>
            <c:numRef>
              <c:f>Sheet1!$A$1:$D$1</c:f>
              <c:numCache>
                <c:formatCode>General</c:formatCode>
                <c:ptCount val="4"/>
                <c:pt idx="0">
                  <c:v>0.6</c:v>
                </c:pt>
                <c:pt idx="1">
                  <c:v>9.6</c:v>
                </c:pt>
                <c:pt idx="2">
                  <c:v>11.6</c:v>
                </c:pt>
                <c:pt idx="3">
                  <c:v>5.9</c:v>
                </c:pt>
              </c:numCache>
            </c:numRef>
          </c:val>
          <c:extLst>
            <c:ext xmlns:c16="http://schemas.microsoft.com/office/drawing/2014/chart" uri="{C3380CC4-5D6E-409C-BE32-E72D297353CC}">
              <c16:uniqueId val="{00000003-3651-40B6-9D31-F908F21C8070}"/>
            </c:ext>
          </c:extLst>
        </c:ser>
        <c:dLbls>
          <c:showLegendKey val="0"/>
          <c:showVal val="0"/>
          <c:showCatName val="0"/>
          <c:showSerName val="0"/>
          <c:showPercent val="0"/>
          <c:showBubbleSize val="0"/>
        </c:dLbls>
        <c:gapWidth val="20"/>
        <c:overlap val="100"/>
        <c:axId val="1278762575"/>
        <c:axId val="1"/>
      </c:barChart>
      <c:catAx>
        <c:axId val="127876257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1.6"/>
          <c:min val="0"/>
        </c:scaling>
        <c:delete val="1"/>
        <c:axPos val="t"/>
        <c:numFmt formatCode="General" sourceLinked="1"/>
        <c:majorTickMark val="out"/>
        <c:minorTickMark val="none"/>
        <c:tickLblPos val="nextTo"/>
        <c:crossAx val="1278762575"/>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B3-465B-9250-50384C0CCE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B3-465B-9250-50384C0CCE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FB3-465B-9250-50384C0CCE6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FB3-465B-9250-50384C0CCE6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B3-45E3-87AE-D67DCAA64704}"/>
              </c:ext>
            </c:extLst>
          </c:dPt>
          <c:dPt>
            <c:idx val="5"/>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B-16AA-4795-9FAE-46396D4B7D88}"/>
              </c:ext>
            </c:extLst>
          </c:dPt>
          <c:dLbls>
            <c:dLbl>
              <c:idx val="0"/>
              <c:layout>
                <c:manualLayout>
                  <c:x val="0.14133498483026163"/>
                  <c:y val="0.21358101659431672"/>
                </c:manualLayout>
              </c:layout>
              <c:tx>
                <c:rich>
                  <a:bodyPr/>
                  <a:lstStyle/>
                  <a:p>
                    <a:fld id="{33A8B471-35AD-45CE-AD9C-2EF0D811B796}" type="VALUE">
                      <a:rPr lang="en-US" smtClean="0"/>
                      <a:pPr/>
                      <a:t>[VALUE]</a:t>
                    </a:fld>
                    <a:endParaRPr lang="en-AU"/>
                  </a:p>
                </c:rich>
              </c:tx>
              <c:dLblPos val="bestFit"/>
              <c:showLegendKey val="0"/>
              <c:showVal val="1"/>
              <c:showCatName val="0"/>
              <c:showSerName val="0"/>
              <c:showPercent val="0"/>
              <c:showBubbleSize val="0"/>
              <c:extLst>
                <c:ext xmlns:c15="http://schemas.microsoft.com/office/drawing/2012/chart" uri="{CE6537A1-D6FC-4f65-9D91-7224C49458BB}">
                  <c15:layout>
                    <c:manualLayout>
                      <c:w val="0.34513759743599881"/>
                      <c:h val="0.18065053452423308"/>
                    </c:manualLayout>
                  </c15:layout>
                  <c15:dlblFieldTable/>
                  <c15:showDataLabelsRange val="0"/>
                </c:ext>
                <c:ext xmlns:c16="http://schemas.microsoft.com/office/drawing/2014/chart" uri="{C3380CC4-5D6E-409C-BE32-E72D297353CC}">
                  <c16:uniqueId val="{00000001-8FB3-465B-9250-50384C0CCE6E}"/>
                </c:ext>
              </c:extLst>
            </c:dLbl>
            <c:dLbl>
              <c:idx val="1"/>
              <c:layout>
                <c:manualLayout>
                  <c:x val="-0.19795352094253366"/>
                  <c:y val="-0.1425289656517143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B3-465B-9250-50384C0CCE6E}"/>
                </c:ext>
              </c:extLst>
            </c:dLbl>
            <c:dLbl>
              <c:idx val="2"/>
              <c:layout>
                <c:manualLayout>
                  <c:x val="-0.14824850137022139"/>
                  <c:y val="-2.7493509025789436E-2"/>
                </c:manualLayout>
              </c:layout>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3743256564780044"/>
                      <c:h val="7.719487290005439E-2"/>
                    </c:manualLayout>
                  </c15:layout>
                </c:ext>
                <c:ext xmlns:c16="http://schemas.microsoft.com/office/drawing/2014/chart" uri="{C3380CC4-5D6E-409C-BE32-E72D297353CC}">
                  <c16:uniqueId val="{00000005-8FB3-465B-9250-50384C0CCE6E}"/>
                </c:ext>
              </c:extLst>
            </c:dLbl>
            <c:dLbl>
              <c:idx val="3"/>
              <c:layout>
                <c:manualLayout>
                  <c:x val="-2.0294908646591354E-2"/>
                  <c:y val="-8.969705366214093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B3-465B-9250-50384C0CCE6E}"/>
                </c:ext>
              </c:extLst>
            </c:dLbl>
            <c:dLbl>
              <c:idx val="4"/>
              <c:layout>
                <c:manualLayout>
                  <c:x val="5.4008894475407798E-2"/>
                  <c:y val="-0.1120906581283416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B3-45E3-87AE-D67DCAA64704}"/>
                </c:ext>
              </c:extLst>
            </c:dLbl>
            <c:dLbl>
              <c:idx val="5"/>
              <c:layout>
                <c:manualLayout>
                  <c:x val="0.16398584268177008"/>
                  <c:y val="-0.1329959544841588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6AA-4795-9FAE-46396D4B7D88}"/>
                </c:ext>
              </c:extLst>
            </c:dLbl>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Sheet1!$A$2:$A$7</c:f>
              <c:strCache>
                <c:ptCount val="6"/>
                <c:pt idx="0">
                  <c:v>Other</c:v>
                </c:pt>
                <c:pt idx="1">
                  <c:v>Remaining top 20</c:v>
                </c:pt>
                <c:pt idx="4">
                  <c:v>Fidelity</c:v>
                </c:pt>
                <c:pt idx="5">
                  <c:v>Bioscience Managers</c:v>
                </c:pt>
              </c:strCache>
            </c:strRef>
          </c:cat>
          <c:val>
            <c:numRef>
              <c:f>Sheet1!$B$2:$B$7</c:f>
              <c:numCache>
                <c:formatCode>0.00%</c:formatCode>
                <c:ptCount val="6"/>
                <c:pt idx="0">
                  <c:v>0.52170000000000005</c:v>
                </c:pt>
                <c:pt idx="1">
                  <c:v>0.247</c:v>
                </c:pt>
                <c:pt idx="4">
                  <c:v>0.1</c:v>
                </c:pt>
                <c:pt idx="5">
                  <c:v>0.1313</c:v>
                </c:pt>
              </c:numCache>
            </c:numRef>
          </c:val>
          <c:extLst>
            <c:ext xmlns:c16="http://schemas.microsoft.com/office/drawing/2014/chart" uri="{C3380CC4-5D6E-409C-BE32-E72D297353CC}">
              <c16:uniqueId val="{00000008-8FB3-465B-9250-50384C0CCE6E}"/>
            </c:ext>
          </c:extLst>
        </c:ser>
        <c:dLbls>
          <c:dLblPos val="ctr"/>
          <c:showLegendKey val="0"/>
          <c:showVal val="1"/>
          <c:showCatName val="0"/>
          <c:showSerName val="0"/>
          <c:showPercent val="0"/>
          <c:showBubbleSize val="0"/>
          <c:showLeaderLines val="0"/>
        </c:dLbls>
        <c:firstSliceAng val="25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8DA25-2DE0-4C24-8819-3FFAE822928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990D14-582C-44F1-9C53-A61DDA23AF5B}">
      <dgm:prSet custT="1"/>
      <dgm:spPr/>
      <dgm:t>
        <a:bodyPr/>
        <a:lstStyle/>
        <a:p>
          <a:pPr>
            <a:lnSpc>
              <a:spcPct val="100000"/>
            </a:lnSpc>
          </a:pPr>
          <a:r>
            <a:rPr lang="en-GB" sz="2000" dirty="0"/>
            <a:t>Several distinct products in development → potential for multiple partnerships</a:t>
          </a:r>
          <a:endParaRPr lang="en-AU" sz="2000" dirty="0"/>
        </a:p>
      </dgm:t>
    </dgm:pt>
    <dgm:pt modelId="{E665FF0B-2839-48DE-B6B0-BC4B5022EE81}" type="parTrans" cxnId="{020EB963-5735-4CFB-AAC3-A51CB8378E94}">
      <dgm:prSet/>
      <dgm:spPr/>
      <dgm:t>
        <a:bodyPr/>
        <a:lstStyle/>
        <a:p>
          <a:endParaRPr lang="en-US"/>
        </a:p>
      </dgm:t>
    </dgm:pt>
    <dgm:pt modelId="{DC9AE5C2-0876-4073-9E84-F23FB67F1F33}" type="sibTrans" cxnId="{020EB963-5735-4CFB-AAC3-A51CB8378E94}">
      <dgm:prSet/>
      <dgm:spPr/>
      <dgm:t>
        <a:bodyPr/>
        <a:lstStyle/>
        <a:p>
          <a:endParaRPr lang="en-US"/>
        </a:p>
      </dgm:t>
    </dgm:pt>
    <dgm:pt modelId="{BBE6390B-DB6B-4E48-84FE-C2B53EF5A0AA}">
      <dgm:prSet custT="1"/>
      <dgm:spPr/>
      <dgm:t>
        <a:bodyPr/>
        <a:lstStyle/>
        <a:p>
          <a:pPr>
            <a:lnSpc>
              <a:spcPct val="100000"/>
            </a:lnSpc>
          </a:pPr>
          <a:r>
            <a:rPr lang="en-AU" sz="2000" noProof="0" dirty="0"/>
            <a:t>Reinvestment</a:t>
          </a:r>
          <a:r>
            <a:rPr lang="en-US" sz="2000" dirty="0"/>
            <a:t> of proceeds to </a:t>
          </a:r>
          <a:r>
            <a:rPr lang="en-AU" sz="2000" noProof="0" dirty="0"/>
            <a:t>maximise</a:t>
          </a:r>
          <a:r>
            <a:rPr lang="en-US" sz="2000" dirty="0"/>
            <a:t> potential of the platform</a:t>
          </a:r>
        </a:p>
      </dgm:t>
    </dgm:pt>
    <dgm:pt modelId="{D3EE89B6-61DB-443A-BFB3-64E326A4B661}" type="parTrans" cxnId="{3BA3CC9F-DFBF-498D-B057-41909AEF94CD}">
      <dgm:prSet/>
      <dgm:spPr/>
      <dgm:t>
        <a:bodyPr/>
        <a:lstStyle/>
        <a:p>
          <a:endParaRPr lang="en-US"/>
        </a:p>
      </dgm:t>
    </dgm:pt>
    <dgm:pt modelId="{84A6100E-A7FC-4ECA-8244-8D3FA19427A0}" type="sibTrans" cxnId="{3BA3CC9F-DFBF-498D-B057-41909AEF94CD}">
      <dgm:prSet/>
      <dgm:spPr/>
      <dgm:t>
        <a:bodyPr/>
        <a:lstStyle/>
        <a:p>
          <a:endParaRPr lang="en-US"/>
        </a:p>
      </dgm:t>
    </dgm:pt>
    <dgm:pt modelId="{5DA03925-4FBA-46AA-802C-3CE376DC4FBE}">
      <dgm:prSet custT="1"/>
      <dgm:spPr/>
      <dgm:t>
        <a:bodyPr/>
        <a:lstStyle/>
        <a:p>
          <a:pPr>
            <a:lnSpc>
              <a:spcPct val="100000"/>
            </a:lnSpc>
          </a:pPr>
          <a:r>
            <a:rPr lang="en-GB" sz="2000" dirty="0"/>
            <a:t>Platform also available to partners pursuing other indications and/or engineered MSC applications </a:t>
          </a:r>
          <a:endParaRPr lang="en-US" sz="2000" dirty="0"/>
        </a:p>
      </dgm:t>
    </dgm:pt>
    <dgm:pt modelId="{02C0981A-B2AB-4E06-AD65-77CB8FB273C8}" type="parTrans" cxnId="{0FE8A9CE-6421-443F-B12B-6D4FBFC44CBB}">
      <dgm:prSet/>
      <dgm:spPr/>
      <dgm:t>
        <a:bodyPr/>
        <a:lstStyle/>
        <a:p>
          <a:endParaRPr lang="en-AU"/>
        </a:p>
      </dgm:t>
    </dgm:pt>
    <dgm:pt modelId="{297E67B5-256E-44FB-AC25-C73DA5F2D74F}" type="sibTrans" cxnId="{0FE8A9CE-6421-443F-B12B-6D4FBFC44CBB}">
      <dgm:prSet/>
      <dgm:spPr/>
      <dgm:t>
        <a:bodyPr/>
        <a:lstStyle/>
        <a:p>
          <a:endParaRPr lang="en-AU"/>
        </a:p>
      </dgm:t>
    </dgm:pt>
    <dgm:pt modelId="{880D008D-C8E9-43E8-A826-E05D65F28BB6}" type="pres">
      <dgm:prSet presAssocID="{E1E8DA25-2DE0-4C24-8819-3FFAE8229282}" presName="root" presStyleCnt="0">
        <dgm:presLayoutVars>
          <dgm:dir/>
          <dgm:resizeHandles val="exact"/>
        </dgm:presLayoutVars>
      </dgm:prSet>
      <dgm:spPr/>
    </dgm:pt>
    <dgm:pt modelId="{DE30650C-01BB-4F59-BE59-93D416A00DBA}" type="pres">
      <dgm:prSet presAssocID="{56990D14-582C-44F1-9C53-A61DDA23AF5B}" presName="compNode" presStyleCnt="0"/>
      <dgm:spPr/>
    </dgm:pt>
    <dgm:pt modelId="{E459F410-8004-4A1D-B5F7-2A30A1A15D13}" type="pres">
      <dgm:prSet presAssocID="{56990D14-582C-44F1-9C53-A61DDA23AF5B}" presName="bgRect" presStyleLbl="bgShp" presStyleIdx="0" presStyleCnt="3" custLinFactNeighborY="-1154"/>
      <dgm:spPr/>
    </dgm:pt>
    <dgm:pt modelId="{B442BD44-F8B5-4813-BC3F-34A8C28D91F2}" type="pres">
      <dgm:prSet presAssocID="{56990D14-582C-44F1-9C53-A61DDA23AF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92BE1996-AC12-4DAA-9FE8-B258EDB63F9F}" type="pres">
      <dgm:prSet presAssocID="{56990D14-582C-44F1-9C53-A61DDA23AF5B}" presName="spaceRect" presStyleCnt="0"/>
      <dgm:spPr/>
    </dgm:pt>
    <dgm:pt modelId="{5388BEED-DC23-4E42-9E0A-94C7AAB004F4}" type="pres">
      <dgm:prSet presAssocID="{56990D14-582C-44F1-9C53-A61DDA23AF5B}" presName="parTx" presStyleLbl="revTx" presStyleIdx="0" presStyleCnt="3" custLinFactNeighborY="-7777">
        <dgm:presLayoutVars>
          <dgm:chMax val="0"/>
          <dgm:chPref val="0"/>
        </dgm:presLayoutVars>
      </dgm:prSet>
      <dgm:spPr/>
    </dgm:pt>
    <dgm:pt modelId="{A44181C7-3953-42F3-986D-EFFFC5D871C9}" type="pres">
      <dgm:prSet presAssocID="{DC9AE5C2-0876-4073-9E84-F23FB67F1F33}" presName="sibTrans" presStyleCnt="0"/>
      <dgm:spPr/>
    </dgm:pt>
    <dgm:pt modelId="{4889BA40-FD39-427B-8148-3FD5E2BEEDC8}" type="pres">
      <dgm:prSet presAssocID="{BBE6390B-DB6B-4E48-84FE-C2B53EF5A0AA}" presName="compNode" presStyleCnt="0"/>
      <dgm:spPr/>
    </dgm:pt>
    <dgm:pt modelId="{5EE7C9C4-50DE-4690-87D9-D6827F8AA8A0}" type="pres">
      <dgm:prSet presAssocID="{BBE6390B-DB6B-4E48-84FE-C2B53EF5A0AA}" presName="bgRect" presStyleLbl="bgShp" presStyleIdx="1" presStyleCnt="3"/>
      <dgm:spPr/>
    </dgm:pt>
    <dgm:pt modelId="{2195020C-B8F4-44A3-A361-240FB126856B}" type="pres">
      <dgm:prSet presAssocID="{BBE6390B-DB6B-4E48-84FE-C2B53EF5A0A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69C65006-5933-4535-A9B1-DDE3964BA50C}" type="pres">
      <dgm:prSet presAssocID="{BBE6390B-DB6B-4E48-84FE-C2B53EF5A0AA}" presName="spaceRect" presStyleCnt="0"/>
      <dgm:spPr/>
    </dgm:pt>
    <dgm:pt modelId="{997AB203-5400-4826-A265-526ACF5B6EEC}" type="pres">
      <dgm:prSet presAssocID="{BBE6390B-DB6B-4E48-84FE-C2B53EF5A0AA}" presName="parTx" presStyleLbl="revTx" presStyleIdx="1" presStyleCnt="3" custScaleY="94437">
        <dgm:presLayoutVars>
          <dgm:chMax val="0"/>
          <dgm:chPref val="0"/>
        </dgm:presLayoutVars>
      </dgm:prSet>
      <dgm:spPr/>
    </dgm:pt>
    <dgm:pt modelId="{9F13FA89-A56A-4BEF-902D-6D663994C397}" type="pres">
      <dgm:prSet presAssocID="{84A6100E-A7FC-4ECA-8244-8D3FA19427A0}" presName="sibTrans" presStyleCnt="0"/>
      <dgm:spPr/>
    </dgm:pt>
    <dgm:pt modelId="{7755D818-3401-4364-BE57-D04ADAF59D3E}" type="pres">
      <dgm:prSet presAssocID="{5DA03925-4FBA-46AA-802C-3CE376DC4FBE}" presName="compNode" presStyleCnt="0"/>
      <dgm:spPr/>
    </dgm:pt>
    <dgm:pt modelId="{3493571B-1F85-4C6F-843A-12A2ACA5C7CF}" type="pres">
      <dgm:prSet presAssocID="{5DA03925-4FBA-46AA-802C-3CE376DC4FBE}" presName="bgRect" presStyleLbl="bgShp" presStyleIdx="2" presStyleCnt="3"/>
      <dgm:spPr/>
    </dgm:pt>
    <dgm:pt modelId="{435F198C-E953-4EC0-8032-910B037C8D45}" type="pres">
      <dgm:prSet presAssocID="{5DA03925-4FBA-46AA-802C-3CE376DC4F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NA"/>
        </a:ext>
      </dgm:extLst>
    </dgm:pt>
    <dgm:pt modelId="{4AE41EE8-3335-4C54-BF90-D136BBE75B4D}" type="pres">
      <dgm:prSet presAssocID="{5DA03925-4FBA-46AA-802C-3CE376DC4FBE}" presName="spaceRect" presStyleCnt="0"/>
      <dgm:spPr/>
    </dgm:pt>
    <dgm:pt modelId="{3CA8A690-E9AC-4FF3-A75D-B6D3F05222FD}" type="pres">
      <dgm:prSet presAssocID="{5DA03925-4FBA-46AA-802C-3CE376DC4FBE}" presName="parTx" presStyleLbl="revTx" presStyleIdx="2" presStyleCnt="3">
        <dgm:presLayoutVars>
          <dgm:chMax val="0"/>
          <dgm:chPref val="0"/>
        </dgm:presLayoutVars>
      </dgm:prSet>
      <dgm:spPr/>
    </dgm:pt>
  </dgm:ptLst>
  <dgm:cxnLst>
    <dgm:cxn modelId="{F29CF837-79DE-415E-B12D-C99772667A0E}" type="presOf" srcId="{5DA03925-4FBA-46AA-802C-3CE376DC4FBE}" destId="{3CA8A690-E9AC-4FF3-A75D-B6D3F05222FD}" srcOrd="0" destOrd="0" presId="urn:microsoft.com/office/officeart/2018/2/layout/IconVerticalSolidList"/>
    <dgm:cxn modelId="{020EB963-5735-4CFB-AAC3-A51CB8378E94}" srcId="{E1E8DA25-2DE0-4C24-8819-3FFAE8229282}" destId="{56990D14-582C-44F1-9C53-A61DDA23AF5B}" srcOrd="0" destOrd="0" parTransId="{E665FF0B-2839-48DE-B6B0-BC4B5022EE81}" sibTransId="{DC9AE5C2-0876-4073-9E84-F23FB67F1F33}"/>
    <dgm:cxn modelId="{7DAD357B-D072-456B-B6D9-45CE8F566D3B}" type="presOf" srcId="{E1E8DA25-2DE0-4C24-8819-3FFAE8229282}" destId="{880D008D-C8E9-43E8-A826-E05D65F28BB6}" srcOrd="0" destOrd="0" presId="urn:microsoft.com/office/officeart/2018/2/layout/IconVerticalSolidList"/>
    <dgm:cxn modelId="{3BA3CC9F-DFBF-498D-B057-41909AEF94CD}" srcId="{E1E8DA25-2DE0-4C24-8819-3FFAE8229282}" destId="{BBE6390B-DB6B-4E48-84FE-C2B53EF5A0AA}" srcOrd="1" destOrd="0" parTransId="{D3EE89B6-61DB-443A-BFB3-64E326A4B661}" sibTransId="{84A6100E-A7FC-4ECA-8244-8D3FA19427A0}"/>
    <dgm:cxn modelId="{6A61D5A1-1B71-4AC2-BD0A-29FEB65E3289}" type="presOf" srcId="{56990D14-582C-44F1-9C53-A61DDA23AF5B}" destId="{5388BEED-DC23-4E42-9E0A-94C7AAB004F4}" srcOrd="0" destOrd="0" presId="urn:microsoft.com/office/officeart/2018/2/layout/IconVerticalSolidList"/>
    <dgm:cxn modelId="{0FE8A9CE-6421-443F-B12B-6D4FBFC44CBB}" srcId="{E1E8DA25-2DE0-4C24-8819-3FFAE8229282}" destId="{5DA03925-4FBA-46AA-802C-3CE376DC4FBE}" srcOrd="2" destOrd="0" parTransId="{02C0981A-B2AB-4E06-AD65-77CB8FB273C8}" sibTransId="{297E67B5-256E-44FB-AC25-C73DA5F2D74F}"/>
    <dgm:cxn modelId="{76C17AFD-06C3-4D3E-A475-CDB635240140}" type="presOf" srcId="{BBE6390B-DB6B-4E48-84FE-C2B53EF5A0AA}" destId="{997AB203-5400-4826-A265-526ACF5B6EEC}" srcOrd="0" destOrd="0" presId="urn:microsoft.com/office/officeart/2018/2/layout/IconVerticalSolidList"/>
    <dgm:cxn modelId="{971522D0-9B29-4CCC-95C6-E1E5F13A474F}" type="presParOf" srcId="{880D008D-C8E9-43E8-A826-E05D65F28BB6}" destId="{DE30650C-01BB-4F59-BE59-93D416A00DBA}" srcOrd="0" destOrd="0" presId="urn:microsoft.com/office/officeart/2018/2/layout/IconVerticalSolidList"/>
    <dgm:cxn modelId="{8360BE11-CE50-4E33-B0AD-2E609AE38B38}" type="presParOf" srcId="{DE30650C-01BB-4F59-BE59-93D416A00DBA}" destId="{E459F410-8004-4A1D-B5F7-2A30A1A15D13}" srcOrd="0" destOrd="0" presId="urn:microsoft.com/office/officeart/2018/2/layout/IconVerticalSolidList"/>
    <dgm:cxn modelId="{3DE3A442-28E2-4CFD-8D70-1F97733F0616}" type="presParOf" srcId="{DE30650C-01BB-4F59-BE59-93D416A00DBA}" destId="{B442BD44-F8B5-4813-BC3F-34A8C28D91F2}" srcOrd="1" destOrd="0" presId="urn:microsoft.com/office/officeart/2018/2/layout/IconVerticalSolidList"/>
    <dgm:cxn modelId="{98A10FAF-1E5E-4372-BA0D-01F1D4D6E964}" type="presParOf" srcId="{DE30650C-01BB-4F59-BE59-93D416A00DBA}" destId="{92BE1996-AC12-4DAA-9FE8-B258EDB63F9F}" srcOrd="2" destOrd="0" presId="urn:microsoft.com/office/officeart/2018/2/layout/IconVerticalSolidList"/>
    <dgm:cxn modelId="{4648C64C-B1EA-4E54-A885-D379CD592A35}" type="presParOf" srcId="{DE30650C-01BB-4F59-BE59-93D416A00DBA}" destId="{5388BEED-DC23-4E42-9E0A-94C7AAB004F4}" srcOrd="3" destOrd="0" presId="urn:microsoft.com/office/officeart/2018/2/layout/IconVerticalSolidList"/>
    <dgm:cxn modelId="{6F03ACF6-1181-442F-8FD8-F0954275A14A}" type="presParOf" srcId="{880D008D-C8E9-43E8-A826-E05D65F28BB6}" destId="{A44181C7-3953-42F3-986D-EFFFC5D871C9}" srcOrd="1" destOrd="0" presId="urn:microsoft.com/office/officeart/2018/2/layout/IconVerticalSolidList"/>
    <dgm:cxn modelId="{1F608AFE-1583-49A1-8EDD-5B6B287E0BC2}" type="presParOf" srcId="{880D008D-C8E9-43E8-A826-E05D65F28BB6}" destId="{4889BA40-FD39-427B-8148-3FD5E2BEEDC8}" srcOrd="2" destOrd="0" presId="urn:microsoft.com/office/officeart/2018/2/layout/IconVerticalSolidList"/>
    <dgm:cxn modelId="{488C249A-29E0-4AC3-A1D0-370ED99CDBBF}" type="presParOf" srcId="{4889BA40-FD39-427B-8148-3FD5E2BEEDC8}" destId="{5EE7C9C4-50DE-4690-87D9-D6827F8AA8A0}" srcOrd="0" destOrd="0" presId="urn:microsoft.com/office/officeart/2018/2/layout/IconVerticalSolidList"/>
    <dgm:cxn modelId="{30889E7E-1C06-4EA2-BB80-51661A2DB6CC}" type="presParOf" srcId="{4889BA40-FD39-427B-8148-3FD5E2BEEDC8}" destId="{2195020C-B8F4-44A3-A361-240FB126856B}" srcOrd="1" destOrd="0" presId="urn:microsoft.com/office/officeart/2018/2/layout/IconVerticalSolidList"/>
    <dgm:cxn modelId="{41A79E84-D597-4307-ADE5-5B8826189665}" type="presParOf" srcId="{4889BA40-FD39-427B-8148-3FD5E2BEEDC8}" destId="{69C65006-5933-4535-A9B1-DDE3964BA50C}" srcOrd="2" destOrd="0" presId="urn:microsoft.com/office/officeart/2018/2/layout/IconVerticalSolidList"/>
    <dgm:cxn modelId="{F818356F-A5B9-4181-9E0C-F1C9E27E2023}" type="presParOf" srcId="{4889BA40-FD39-427B-8148-3FD5E2BEEDC8}" destId="{997AB203-5400-4826-A265-526ACF5B6EEC}" srcOrd="3" destOrd="0" presId="urn:microsoft.com/office/officeart/2018/2/layout/IconVerticalSolidList"/>
    <dgm:cxn modelId="{62CB052D-C118-4F4B-ABA4-FBE6946B64B5}" type="presParOf" srcId="{880D008D-C8E9-43E8-A826-E05D65F28BB6}" destId="{9F13FA89-A56A-4BEF-902D-6D663994C397}" srcOrd="3" destOrd="0" presId="urn:microsoft.com/office/officeart/2018/2/layout/IconVerticalSolidList"/>
    <dgm:cxn modelId="{3D395A59-9ABA-42DF-AF00-299E69C323F2}" type="presParOf" srcId="{880D008D-C8E9-43E8-A826-E05D65F28BB6}" destId="{7755D818-3401-4364-BE57-D04ADAF59D3E}" srcOrd="4" destOrd="0" presId="urn:microsoft.com/office/officeart/2018/2/layout/IconVerticalSolidList"/>
    <dgm:cxn modelId="{FE15DD4A-CB42-4555-9D62-BD1DF11B2A97}" type="presParOf" srcId="{7755D818-3401-4364-BE57-D04ADAF59D3E}" destId="{3493571B-1F85-4C6F-843A-12A2ACA5C7CF}" srcOrd="0" destOrd="0" presId="urn:microsoft.com/office/officeart/2018/2/layout/IconVerticalSolidList"/>
    <dgm:cxn modelId="{D3C4E3C7-3136-48E0-8993-E6CBCE39B24F}" type="presParOf" srcId="{7755D818-3401-4364-BE57-D04ADAF59D3E}" destId="{435F198C-E953-4EC0-8032-910B037C8D45}" srcOrd="1" destOrd="0" presId="urn:microsoft.com/office/officeart/2018/2/layout/IconVerticalSolidList"/>
    <dgm:cxn modelId="{DEB93D72-7804-49A1-9BB5-1F0F54CBC893}" type="presParOf" srcId="{7755D818-3401-4364-BE57-D04ADAF59D3E}" destId="{4AE41EE8-3335-4C54-BF90-D136BBE75B4D}" srcOrd="2" destOrd="0" presId="urn:microsoft.com/office/officeart/2018/2/layout/IconVerticalSolidList"/>
    <dgm:cxn modelId="{4B476369-862B-493D-A57C-A7842A1D3591}" type="presParOf" srcId="{7755D818-3401-4364-BE57-D04ADAF59D3E}" destId="{3CA8A690-E9AC-4FF3-A75D-B6D3F05222F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AB9A8-9441-407E-8334-08E6268D819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AU"/>
        </a:p>
      </dgm:t>
    </dgm:pt>
    <dgm:pt modelId="{CA3F49CF-83F0-4E3A-9218-2B533C5FFD60}">
      <dgm:prSet phldrT="[Text]"/>
      <dgm:spPr/>
      <dgm:t>
        <a:bodyPr/>
        <a:lstStyle/>
        <a:p>
          <a:pPr>
            <a:lnSpc>
              <a:spcPct val="100000"/>
            </a:lnSpc>
            <a:spcAft>
              <a:spcPts val="1200"/>
            </a:spcAft>
          </a:pPr>
          <a:r>
            <a:rPr lang="en-AU" dirty="0"/>
            <a:t>Mid 2024</a:t>
          </a:r>
        </a:p>
      </dgm:t>
    </dgm:pt>
    <dgm:pt modelId="{314ABFFA-1F0D-4C1F-BDB7-9EBFEF82F32D}" type="parTrans" cxnId="{22FAC94F-E796-47D5-823E-59639F8BEBA2}">
      <dgm:prSet/>
      <dgm:spPr/>
      <dgm:t>
        <a:bodyPr/>
        <a:lstStyle/>
        <a:p>
          <a:pPr>
            <a:lnSpc>
              <a:spcPct val="100000"/>
            </a:lnSpc>
            <a:spcAft>
              <a:spcPts val="1200"/>
            </a:spcAft>
          </a:pPr>
          <a:endParaRPr lang="en-AU"/>
        </a:p>
      </dgm:t>
    </dgm:pt>
    <dgm:pt modelId="{16F7A67C-287F-4F68-83EC-29C0A4679B74}" type="sibTrans" cxnId="{22FAC94F-E796-47D5-823E-59639F8BEBA2}">
      <dgm:prSet/>
      <dgm:spPr/>
      <dgm:t>
        <a:bodyPr/>
        <a:lstStyle/>
        <a:p>
          <a:pPr>
            <a:lnSpc>
              <a:spcPct val="100000"/>
            </a:lnSpc>
            <a:spcAft>
              <a:spcPts val="1200"/>
            </a:spcAft>
          </a:pPr>
          <a:endParaRPr lang="en-AU"/>
        </a:p>
      </dgm:t>
    </dgm:pt>
    <dgm:pt modelId="{D223B9E3-A6D6-4B78-966D-506596B89831}">
      <dgm:prSet phldrT="[Text]" custT="1"/>
      <dgm:spPr/>
      <dgm:t>
        <a:bodyPr/>
        <a:lstStyle/>
        <a:p>
          <a:pPr>
            <a:lnSpc>
              <a:spcPct val="100000"/>
            </a:lnSpc>
            <a:spcAft>
              <a:spcPts val="600"/>
            </a:spcAft>
          </a:pPr>
          <a:r>
            <a:rPr lang="en-AU" sz="1600" dirty="0"/>
            <a:t>Renal trial – start of enrolment</a:t>
          </a:r>
        </a:p>
      </dgm:t>
    </dgm:pt>
    <dgm:pt modelId="{BDCE3CDD-3B7B-4E1B-8AEC-2D9C24FDFDA7}" type="parTrans" cxnId="{F7E32720-2488-4F7C-9451-6CAD94BB5219}">
      <dgm:prSet/>
      <dgm:spPr/>
      <dgm:t>
        <a:bodyPr/>
        <a:lstStyle/>
        <a:p>
          <a:pPr>
            <a:lnSpc>
              <a:spcPct val="100000"/>
            </a:lnSpc>
            <a:spcAft>
              <a:spcPts val="1200"/>
            </a:spcAft>
          </a:pPr>
          <a:endParaRPr lang="en-AU"/>
        </a:p>
      </dgm:t>
    </dgm:pt>
    <dgm:pt modelId="{79A8FADC-4B35-425C-9F15-1E4FECE1930C}" type="sibTrans" cxnId="{F7E32720-2488-4F7C-9451-6CAD94BB5219}">
      <dgm:prSet/>
      <dgm:spPr/>
      <dgm:t>
        <a:bodyPr/>
        <a:lstStyle/>
        <a:p>
          <a:pPr>
            <a:lnSpc>
              <a:spcPct val="100000"/>
            </a:lnSpc>
            <a:spcAft>
              <a:spcPts val="1200"/>
            </a:spcAft>
          </a:pPr>
          <a:endParaRPr lang="en-AU"/>
        </a:p>
      </dgm:t>
    </dgm:pt>
    <dgm:pt modelId="{608C6B20-D7C8-433B-993A-2714E36E3662}">
      <dgm:prSet phldrT="[Text]"/>
      <dgm:spPr/>
      <dgm:t>
        <a:bodyPr/>
        <a:lstStyle/>
        <a:p>
          <a:pPr>
            <a:lnSpc>
              <a:spcPct val="100000"/>
            </a:lnSpc>
            <a:spcAft>
              <a:spcPts val="1200"/>
            </a:spcAft>
          </a:pPr>
          <a:r>
            <a:rPr lang="en-AU" dirty="0"/>
            <a:t>2H 2024</a:t>
          </a:r>
        </a:p>
      </dgm:t>
    </dgm:pt>
    <dgm:pt modelId="{6C635F33-6468-4548-9C47-595FAFDE6742}" type="parTrans" cxnId="{86B5189D-A8B7-4924-B73A-C60E6EB4B5F0}">
      <dgm:prSet/>
      <dgm:spPr/>
      <dgm:t>
        <a:bodyPr/>
        <a:lstStyle/>
        <a:p>
          <a:pPr>
            <a:lnSpc>
              <a:spcPct val="100000"/>
            </a:lnSpc>
            <a:spcAft>
              <a:spcPts val="1200"/>
            </a:spcAft>
          </a:pPr>
          <a:endParaRPr lang="en-AU"/>
        </a:p>
      </dgm:t>
    </dgm:pt>
    <dgm:pt modelId="{4E4629E0-A876-408B-878D-6AB8CCA927C3}" type="sibTrans" cxnId="{86B5189D-A8B7-4924-B73A-C60E6EB4B5F0}">
      <dgm:prSet/>
      <dgm:spPr/>
      <dgm:t>
        <a:bodyPr/>
        <a:lstStyle/>
        <a:p>
          <a:pPr>
            <a:lnSpc>
              <a:spcPct val="100000"/>
            </a:lnSpc>
            <a:spcAft>
              <a:spcPts val="1200"/>
            </a:spcAft>
          </a:pPr>
          <a:endParaRPr lang="en-AU"/>
        </a:p>
      </dgm:t>
    </dgm:pt>
    <dgm:pt modelId="{233D4F51-58E2-4080-A987-A78CD1E551A1}">
      <dgm:prSet phldrT="[Text]" custT="1"/>
      <dgm:spPr/>
      <dgm:t>
        <a:bodyPr/>
        <a:lstStyle/>
        <a:p>
          <a:pPr>
            <a:lnSpc>
              <a:spcPct val="100000"/>
            </a:lnSpc>
            <a:spcAft>
              <a:spcPts val="600"/>
            </a:spcAft>
          </a:pPr>
          <a:r>
            <a:rPr lang="en-AU" sz="1600" dirty="0"/>
            <a:t>Renal trial – results (Cohort A)</a:t>
          </a:r>
        </a:p>
      </dgm:t>
    </dgm:pt>
    <dgm:pt modelId="{ED024900-1D74-427B-86F3-822C3959EB74}" type="parTrans" cxnId="{2B99C0F1-775A-4C0B-A11C-1E118815B83B}">
      <dgm:prSet/>
      <dgm:spPr/>
      <dgm:t>
        <a:bodyPr/>
        <a:lstStyle/>
        <a:p>
          <a:pPr>
            <a:lnSpc>
              <a:spcPct val="100000"/>
            </a:lnSpc>
            <a:spcAft>
              <a:spcPts val="1200"/>
            </a:spcAft>
          </a:pPr>
          <a:endParaRPr lang="en-AU"/>
        </a:p>
      </dgm:t>
    </dgm:pt>
    <dgm:pt modelId="{E9EC0D76-4A60-4615-9E04-04DAAAF38132}" type="sibTrans" cxnId="{2B99C0F1-775A-4C0B-A11C-1E118815B83B}">
      <dgm:prSet/>
      <dgm:spPr/>
      <dgm:t>
        <a:bodyPr/>
        <a:lstStyle/>
        <a:p>
          <a:pPr>
            <a:lnSpc>
              <a:spcPct val="100000"/>
            </a:lnSpc>
            <a:spcAft>
              <a:spcPts val="1200"/>
            </a:spcAft>
          </a:pPr>
          <a:endParaRPr lang="en-AU"/>
        </a:p>
      </dgm:t>
    </dgm:pt>
    <dgm:pt modelId="{EAE50D41-F565-4338-81BB-AFF6A54ED6C7}">
      <dgm:prSet phldrT="[Text]" custT="1"/>
      <dgm:spPr/>
      <dgm:t>
        <a:bodyPr/>
        <a:lstStyle/>
        <a:p>
          <a:pPr>
            <a:lnSpc>
              <a:spcPct val="100000"/>
            </a:lnSpc>
            <a:spcAft>
              <a:spcPts val="600"/>
            </a:spcAft>
          </a:pPr>
          <a:r>
            <a:rPr lang="en-AU" sz="1600" dirty="0" err="1"/>
            <a:t>aGvHD</a:t>
          </a:r>
          <a:r>
            <a:rPr lang="en-AU" sz="1600" dirty="0"/>
            <a:t> trial – completion of enrolment</a:t>
          </a:r>
        </a:p>
      </dgm:t>
    </dgm:pt>
    <dgm:pt modelId="{F69A9FCE-6B54-49D5-BA8E-479FDDD9BB6D}" type="parTrans" cxnId="{DA3CD614-A402-4720-9D8D-6CE672B1BF1D}">
      <dgm:prSet/>
      <dgm:spPr/>
      <dgm:t>
        <a:bodyPr/>
        <a:lstStyle/>
        <a:p>
          <a:pPr>
            <a:lnSpc>
              <a:spcPct val="100000"/>
            </a:lnSpc>
            <a:spcAft>
              <a:spcPts val="1200"/>
            </a:spcAft>
          </a:pPr>
          <a:endParaRPr lang="en-AU"/>
        </a:p>
      </dgm:t>
    </dgm:pt>
    <dgm:pt modelId="{BC95B684-4BA6-4818-B629-24ACFDC45C69}" type="sibTrans" cxnId="{DA3CD614-A402-4720-9D8D-6CE672B1BF1D}">
      <dgm:prSet/>
      <dgm:spPr/>
      <dgm:t>
        <a:bodyPr/>
        <a:lstStyle/>
        <a:p>
          <a:pPr>
            <a:lnSpc>
              <a:spcPct val="100000"/>
            </a:lnSpc>
            <a:spcAft>
              <a:spcPts val="1200"/>
            </a:spcAft>
          </a:pPr>
          <a:endParaRPr lang="en-AU"/>
        </a:p>
      </dgm:t>
    </dgm:pt>
    <dgm:pt modelId="{699D7D42-D5D6-4FC5-A7FC-9EB69E044811}">
      <dgm:prSet phldrT="[Text]"/>
      <dgm:spPr/>
      <dgm:t>
        <a:bodyPr/>
        <a:lstStyle/>
        <a:p>
          <a:pPr>
            <a:lnSpc>
              <a:spcPct val="100000"/>
            </a:lnSpc>
            <a:spcAft>
              <a:spcPts val="1200"/>
            </a:spcAft>
          </a:pPr>
          <a:r>
            <a:rPr lang="en-AU" dirty="0"/>
            <a:t>1H 2025</a:t>
          </a:r>
        </a:p>
      </dgm:t>
    </dgm:pt>
    <dgm:pt modelId="{00EB119D-7EA6-421B-9B87-5340A5182353}" type="parTrans" cxnId="{3A3A0F63-152D-420B-A735-9ED242F5E88E}">
      <dgm:prSet/>
      <dgm:spPr/>
      <dgm:t>
        <a:bodyPr/>
        <a:lstStyle/>
        <a:p>
          <a:pPr>
            <a:lnSpc>
              <a:spcPct val="100000"/>
            </a:lnSpc>
            <a:spcAft>
              <a:spcPts val="1200"/>
            </a:spcAft>
          </a:pPr>
          <a:endParaRPr lang="en-AU"/>
        </a:p>
      </dgm:t>
    </dgm:pt>
    <dgm:pt modelId="{D7D643BD-8B6D-4C02-8A70-DCF85B1EB47E}" type="sibTrans" cxnId="{3A3A0F63-152D-420B-A735-9ED242F5E88E}">
      <dgm:prSet/>
      <dgm:spPr/>
      <dgm:t>
        <a:bodyPr/>
        <a:lstStyle/>
        <a:p>
          <a:pPr>
            <a:lnSpc>
              <a:spcPct val="100000"/>
            </a:lnSpc>
            <a:spcAft>
              <a:spcPts val="1200"/>
            </a:spcAft>
          </a:pPr>
          <a:endParaRPr lang="en-AU"/>
        </a:p>
      </dgm:t>
    </dgm:pt>
    <dgm:pt modelId="{BD2495C2-DE55-4CAD-9EC3-ED44548057F0}">
      <dgm:prSet custT="1"/>
      <dgm:spPr/>
      <dgm:t>
        <a:bodyPr/>
        <a:lstStyle/>
        <a:p>
          <a:pPr>
            <a:lnSpc>
              <a:spcPct val="100000"/>
            </a:lnSpc>
            <a:spcAft>
              <a:spcPts val="600"/>
            </a:spcAft>
          </a:pPr>
          <a:r>
            <a:rPr lang="en-AU" sz="1600" dirty="0"/>
            <a:t>DFU trial – results (potentially late 2024)</a:t>
          </a:r>
        </a:p>
      </dgm:t>
    </dgm:pt>
    <dgm:pt modelId="{34499A7E-20C3-4CB1-A4A4-14DE38D77ACB}" type="parTrans" cxnId="{D4676420-B7FA-43BB-947F-C427AC31CDA1}">
      <dgm:prSet/>
      <dgm:spPr/>
      <dgm:t>
        <a:bodyPr/>
        <a:lstStyle/>
        <a:p>
          <a:pPr>
            <a:lnSpc>
              <a:spcPct val="100000"/>
            </a:lnSpc>
            <a:spcAft>
              <a:spcPts val="1200"/>
            </a:spcAft>
          </a:pPr>
          <a:endParaRPr lang="en-AU"/>
        </a:p>
      </dgm:t>
    </dgm:pt>
    <dgm:pt modelId="{A5A774D1-9B0D-4137-A512-49D9E18F4309}" type="sibTrans" cxnId="{D4676420-B7FA-43BB-947F-C427AC31CDA1}">
      <dgm:prSet/>
      <dgm:spPr/>
      <dgm:t>
        <a:bodyPr/>
        <a:lstStyle/>
        <a:p>
          <a:pPr>
            <a:lnSpc>
              <a:spcPct val="100000"/>
            </a:lnSpc>
            <a:spcAft>
              <a:spcPts val="1200"/>
            </a:spcAft>
          </a:pPr>
          <a:endParaRPr lang="en-AU"/>
        </a:p>
      </dgm:t>
    </dgm:pt>
    <dgm:pt modelId="{4E12A1EC-4B7B-49FF-8260-068545C17443}">
      <dgm:prSet/>
      <dgm:spPr/>
      <dgm:t>
        <a:bodyPr/>
        <a:lstStyle/>
        <a:p>
          <a:pPr>
            <a:lnSpc>
              <a:spcPct val="100000"/>
            </a:lnSpc>
            <a:spcAft>
              <a:spcPts val="1200"/>
            </a:spcAft>
          </a:pPr>
          <a:r>
            <a:rPr lang="en-AU" dirty="0"/>
            <a:t>2H 2025</a:t>
          </a:r>
        </a:p>
      </dgm:t>
    </dgm:pt>
    <dgm:pt modelId="{1909206A-274D-43FC-9C9C-3FF914DBD31E}" type="parTrans" cxnId="{864E17D6-27B3-47E4-B098-9B7B6235E0E9}">
      <dgm:prSet/>
      <dgm:spPr/>
      <dgm:t>
        <a:bodyPr/>
        <a:lstStyle/>
        <a:p>
          <a:pPr>
            <a:lnSpc>
              <a:spcPct val="100000"/>
            </a:lnSpc>
            <a:spcAft>
              <a:spcPts val="1200"/>
            </a:spcAft>
          </a:pPr>
          <a:endParaRPr lang="en-AU"/>
        </a:p>
      </dgm:t>
    </dgm:pt>
    <dgm:pt modelId="{1362968C-5070-46E4-A188-4CEDEB9436A9}" type="sibTrans" cxnId="{864E17D6-27B3-47E4-B098-9B7B6235E0E9}">
      <dgm:prSet/>
      <dgm:spPr/>
      <dgm:t>
        <a:bodyPr/>
        <a:lstStyle/>
        <a:p>
          <a:pPr>
            <a:lnSpc>
              <a:spcPct val="100000"/>
            </a:lnSpc>
            <a:spcAft>
              <a:spcPts val="1200"/>
            </a:spcAft>
          </a:pPr>
          <a:endParaRPr lang="en-AU"/>
        </a:p>
      </dgm:t>
    </dgm:pt>
    <dgm:pt modelId="{39AAC0A7-9CB0-43C1-AE98-2BD1A7F8947A}">
      <dgm:prSet custT="1"/>
      <dgm:spPr/>
      <dgm:t>
        <a:bodyPr/>
        <a:lstStyle/>
        <a:p>
          <a:pPr>
            <a:lnSpc>
              <a:spcPct val="100000"/>
            </a:lnSpc>
            <a:spcAft>
              <a:spcPts val="600"/>
            </a:spcAft>
          </a:pPr>
          <a:r>
            <a:rPr lang="en-AU" sz="1600" dirty="0" err="1"/>
            <a:t>aGvHD</a:t>
          </a:r>
          <a:r>
            <a:rPr lang="en-AU" sz="1600" dirty="0"/>
            <a:t> trial – results</a:t>
          </a:r>
        </a:p>
      </dgm:t>
    </dgm:pt>
    <dgm:pt modelId="{80235266-6BBB-47BC-ACCE-0ED012E9A0C1}" type="parTrans" cxnId="{8D54560F-7A18-4A13-8B43-43933A57A657}">
      <dgm:prSet/>
      <dgm:spPr/>
      <dgm:t>
        <a:bodyPr/>
        <a:lstStyle/>
        <a:p>
          <a:pPr>
            <a:lnSpc>
              <a:spcPct val="100000"/>
            </a:lnSpc>
            <a:spcAft>
              <a:spcPts val="1200"/>
            </a:spcAft>
          </a:pPr>
          <a:endParaRPr lang="en-AU"/>
        </a:p>
      </dgm:t>
    </dgm:pt>
    <dgm:pt modelId="{EB017A52-F4D4-4A7B-A869-9F6B8424DC4C}" type="sibTrans" cxnId="{8D54560F-7A18-4A13-8B43-43933A57A657}">
      <dgm:prSet/>
      <dgm:spPr/>
      <dgm:t>
        <a:bodyPr/>
        <a:lstStyle/>
        <a:p>
          <a:pPr>
            <a:lnSpc>
              <a:spcPct val="100000"/>
            </a:lnSpc>
            <a:spcAft>
              <a:spcPts val="1200"/>
            </a:spcAft>
          </a:pPr>
          <a:endParaRPr lang="en-AU"/>
        </a:p>
      </dgm:t>
    </dgm:pt>
    <dgm:pt modelId="{1611FE27-DA05-4271-936E-1B282CFC1EAD}">
      <dgm:prSet/>
      <dgm:spPr/>
      <dgm:t>
        <a:bodyPr/>
        <a:lstStyle/>
        <a:p>
          <a:pPr>
            <a:lnSpc>
              <a:spcPct val="100000"/>
            </a:lnSpc>
            <a:spcAft>
              <a:spcPts val="1200"/>
            </a:spcAft>
          </a:pPr>
          <a:r>
            <a:rPr lang="en-AU" dirty="0"/>
            <a:t>1H 2026</a:t>
          </a:r>
        </a:p>
      </dgm:t>
    </dgm:pt>
    <dgm:pt modelId="{E19F8E31-2947-4A44-90C4-B9F7F5A392DA}" type="parTrans" cxnId="{9DD40277-F4D3-4581-A5B1-172C5ED23632}">
      <dgm:prSet/>
      <dgm:spPr/>
      <dgm:t>
        <a:bodyPr/>
        <a:lstStyle/>
        <a:p>
          <a:pPr>
            <a:lnSpc>
              <a:spcPct val="100000"/>
            </a:lnSpc>
            <a:spcAft>
              <a:spcPts val="1200"/>
            </a:spcAft>
          </a:pPr>
          <a:endParaRPr lang="en-AU"/>
        </a:p>
      </dgm:t>
    </dgm:pt>
    <dgm:pt modelId="{247BB078-B947-4FFC-B8AE-45E011415C85}" type="sibTrans" cxnId="{9DD40277-F4D3-4581-A5B1-172C5ED23632}">
      <dgm:prSet/>
      <dgm:spPr/>
      <dgm:t>
        <a:bodyPr/>
        <a:lstStyle/>
        <a:p>
          <a:pPr>
            <a:lnSpc>
              <a:spcPct val="100000"/>
            </a:lnSpc>
            <a:spcAft>
              <a:spcPts val="1200"/>
            </a:spcAft>
          </a:pPr>
          <a:endParaRPr lang="en-AU"/>
        </a:p>
      </dgm:t>
    </dgm:pt>
    <dgm:pt modelId="{70D22E53-7CE2-48E9-8370-41C46B6B194A}">
      <dgm:prSet custT="1"/>
      <dgm:spPr/>
      <dgm:t>
        <a:bodyPr/>
        <a:lstStyle/>
        <a:p>
          <a:pPr>
            <a:lnSpc>
              <a:spcPct val="100000"/>
            </a:lnSpc>
            <a:spcAft>
              <a:spcPts val="1200"/>
            </a:spcAft>
          </a:pPr>
          <a:r>
            <a:rPr lang="en-AU" sz="1600" dirty="0"/>
            <a:t>OA trial - results</a:t>
          </a:r>
        </a:p>
      </dgm:t>
    </dgm:pt>
    <dgm:pt modelId="{0105D192-0F0B-4CF2-9AAF-537198ED87AC}" type="parTrans" cxnId="{C3E36593-ADF9-418F-BB65-6EC06E03C499}">
      <dgm:prSet/>
      <dgm:spPr/>
      <dgm:t>
        <a:bodyPr/>
        <a:lstStyle/>
        <a:p>
          <a:pPr>
            <a:lnSpc>
              <a:spcPct val="100000"/>
            </a:lnSpc>
            <a:spcAft>
              <a:spcPts val="1200"/>
            </a:spcAft>
          </a:pPr>
          <a:endParaRPr lang="en-AU"/>
        </a:p>
      </dgm:t>
    </dgm:pt>
    <dgm:pt modelId="{F696F057-A671-4304-8F2A-2C52FF37301C}" type="sibTrans" cxnId="{C3E36593-ADF9-418F-BB65-6EC06E03C499}">
      <dgm:prSet/>
      <dgm:spPr/>
      <dgm:t>
        <a:bodyPr/>
        <a:lstStyle/>
        <a:p>
          <a:pPr>
            <a:lnSpc>
              <a:spcPct val="100000"/>
            </a:lnSpc>
            <a:spcAft>
              <a:spcPts val="1200"/>
            </a:spcAft>
          </a:pPr>
          <a:endParaRPr lang="en-AU"/>
        </a:p>
      </dgm:t>
    </dgm:pt>
    <dgm:pt modelId="{02427D5A-78B6-4340-B122-61A0D55CE5A6}">
      <dgm:prSet phldrT="[Text]" custT="1"/>
      <dgm:spPr/>
      <dgm:t>
        <a:bodyPr/>
        <a:lstStyle/>
        <a:p>
          <a:pPr>
            <a:lnSpc>
              <a:spcPct val="100000"/>
            </a:lnSpc>
            <a:spcAft>
              <a:spcPts val="1200"/>
            </a:spcAft>
          </a:pPr>
          <a:endParaRPr lang="en-AU" sz="500" dirty="0"/>
        </a:p>
      </dgm:t>
    </dgm:pt>
    <dgm:pt modelId="{52684FA4-4DDD-4BA7-9A72-6968D952F14D}" type="parTrans" cxnId="{33541CDA-DEA6-4187-B3FF-E6187540A52E}">
      <dgm:prSet/>
      <dgm:spPr/>
      <dgm:t>
        <a:bodyPr/>
        <a:lstStyle/>
        <a:p>
          <a:endParaRPr lang="en-AU"/>
        </a:p>
      </dgm:t>
    </dgm:pt>
    <dgm:pt modelId="{3956EF7D-9C5F-4040-8C20-9C72D45AA818}" type="sibTrans" cxnId="{33541CDA-DEA6-4187-B3FF-E6187540A52E}">
      <dgm:prSet/>
      <dgm:spPr/>
      <dgm:t>
        <a:bodyPr/>
        <a:lstStyle/>
        <a:p>
          <a:endParaRPr lang="en-AU"/>
        </a:p>
      </dgm:t>
    </dgm:pt>
    <dgm:pt modelId="{2F766762-CDA3-435D-A4FE-8D171D84D47E}">
      <dgm:prSet phldrT="[Text]" custT="1"/>
      <dgm:spPr/>
      <dgm:t>
        <a:bodyPr/>
        <a:lstStyle/>
        <a:p>
          <a:pPr>
            <a:lnSpc>
              <a:spcPct val="100000"/>
            </a:lnSpc>
            <a:spcAft>
              <a:spcPts val="1200"/>
            </a:spcAft>
          </a:pPr>
          <a:endParaRPr lang="en-AU" sz="500" dirty="0"/>
        </a:p>
      </dgm:t>
    </dgm:pt>
    <dgm:pt modelId="{E07EE4B1-594E-48F4-BDA8-44ADF8E57BB5}" type="parTrans" cxnId="{F78CF7F7-E093-48CB-B922-C1790B8C900A}">
      <dgm:prSet/>
      <dgm:spPr/>
      <dgm:t>
        <a:bodyPr/>
        <a:lstStyle/>
        <a:p>
          <a:endParaRPr lang="en-AU"/>
        </a:p>
      </dgm:t>
    </dgm:pt>
    <dgm:pt modelId="{BB4B019D-00BF-4E75-9473-689FBB7A06EA}" type="sibTrans" cxnId="{F78CF7F7-E093-48CB-B922-C1790B8C900A}">
      <dgm:prSet/>
      <dgm:spPr/>
      <dgm:t>
        <a:bodyPr/>
        <a:lstStyle/>
        <a:p>
          <a:endParaRPr lang="en-AU"/>
        </a:p>
      </dgm:t>
    </dgm:pt>
    <dgm:pt modelId="{8D95F5FD-D942-4DFB-AD67-27DD4B089659}">
      <dgm:prSet custT="1"/>
      <dgm:spPr/>
      <dgm:t>
        <a:bodyPr/>
        <a:lstStyle/>
        <a:p>
          <a:pPr>
            <a:lnSpc>
              <a:spcPct val="100000"/>
            </a:lnSpc>
            <a:spcAft>
              <a:spcPts val="1200"/>
            </a:spcAft>
          </a:pPr>
          <a:endParaRPr lang="en-AU" sz="500" dirty="0"/>
        </a:p>
      </dgm:t>
    </dgm:pt>
    <dgm:pt modelId="{07D679A5-569C-49D4-A43E-9B551EB795D9}" type="parTrans" cxnId="{FB1B5CDF-D2EE-4934-82AE-C55062885192}">
      <dgm:prSet/>
      <dgm:spPr/>
      <dgm:t>
        <a:bodyPr/>
        <a:lstStyle/>
        <a:p>
          <a:endParaRPr lang="en-AU"/>
        </a:p>
      </dgm:t>
    </dgm:pt>
    <dgm:pt modelId="{A22EFC85-65A2-44CF-B0BE-62DC91F204EA}" type="sibTrans" cxnId="{FB1B5CDF-D2EE-4934-82AE-C55062885192}">
      <dgm:prSet/>
      <dgm:spPr/>
      <dgm:t>
        <a:bodyPr/>
        <a:lstStyle/>
        <a:p>
          <a:endParaRPr lang="en-AU"/>
        </a:p>
      </dgm:t>
    </dgm:pt>
    <dgm:pt modelId="{30F076D0-E2F6-46ED-80AB-5DA0614C04F2}">
      <dgm:prSet custT="1"/>
      <dgm:spPr/>
      <dgm:t>
        <a:bodyPr/>
        <a:lstStyle/>
        <a:p>
          <a:pPr>
            <a:lnSpc>
              <a:spcPct val="100000"/>
            </a:lnSpc>
            <a:spcAft>
              <a:spcPts val="1200"/>
            </a:spcAft>
          </a:pPr>
          <a:endParaRPr lang="en-AU" sz="500" dirty="0"/>
        </a:p>
      </dgm:t>
    </dgm:pt>
    <dgm:pt modelId="{BA208F2F-B2E8-4285-AB86-25F54D54C157}" type="parTrans" cxnId="{2760DC58-59CD-4AC5-832E-8C65622B899C}">
      <dgm:prSet/>
      <dgm:spPr/>
      <dgm:t>
        <a:bodyPr/>
        <a:lstStyle/>
        <a:p>
          <a:endParaRPr lang="en-AU"/>
        </a:p>
      </dgm:t>
    </dgm:pt>
    <dgm:pt modelId="{7E011ED2-8636-4214-A3A3-FD6A97D14582}" type="sibTrans" cxnId="{2760DC58-59CD-4AC5-832E-8C65622B899C}">
      <dgm:prSet/>
      <dgm:spPr/>
      <dgm:t>
        <a:bodyPr/>
        <a:lstStyle/>
        <a:p>
          <a:endParaRPr lang="en-AU"/>
        </a:p>
      </dgm:t>
    </dgm:pt>
    <dgm:pt modelId="{CD28B108-E6FF-4A98-8ED1-EA6EF854A6D6}" type="pres">
      <dgm:prSet presAssocID="{801AB9A8-9441-407E-8334-08E6268D819B}" presName="linear" presStyleCnt="0">
        <dgm:presLayoutVars>
          <dgm:animLvl val="lvl"/>
          <dgm:resizeHandles val="exact"/>
        </dgm:presLayoutVars>
      </dgm:prSet>
      <dgm:spPr/>
    </dgm:pt>
    <dgm:pt modelId="{01E18BFD-21DA-4C09-8006-CC3C20170A1E}" type="pres">
      <dgm:prSet presAssocID="{CA3F49CF-83F0-4E3A-9218-2B533C5FFD60}" presName="parentText" presStyleLbl="node1" presStyleIdx="0" presStyleCnt="5">
        <dgm:presLayoutVars>
          <dgm:chMax val="0"/>
          <dgm:bulletEnabled val="1"/>
        </dgm:presLayoutVars>
      </dgm:prSet>
      <dgm:spPr/>
    </dgm:pt>
    <dgm:pt modelId="{F74F2850-9863-41A7-B1AB-29D18A162E40}" type="pres">
      <dgm:prSet presAssocID="{CA3F49CF-83F0-4E3A-9218-2B533C5FFD60}" presName="childText" presStyleLbl="revTx" presStyleIdx="0" presStyleCnt="5">
        <dgm:presLayoutVars>
          <dgm:bulletEnabled val="1"/>
        </dgm:presLayoutVars>
      </dgm:prSet>
      <dgm:spPr/>
    </dgm:pt>
    <dgm:pt modelId="{98750112-22D3-4310-85E6-DBC4C4FFBC56}" type="pres">
      <dgm:prSet presAssocID="{608C6B20-D7C8-433B-993A-2714E36E3662}" presName="parentText" presStyleLbl="node1" presStyleIdx="1" presStyleCnt="5">
        <dgm:presLayoutVars>
          <dgm:chMax val="0"/>
          <dgm:bulletEnabled val="1"/>
        </dgm:presLayoutVars>
      </dgm:prSet>
      <dgm:spPr/>
    </dgm:pt>
    <dgm:pt modelId="{6C1444A2-4D7A-4560-8493-CFA73884C01D}" type="pres">
      <dgm:prSet presAssocID="{608C6B20-D7C8-433B-993A-2714E36E3662}" presName="childText" presStyleLbl="revTx" presStyleIdx="1" presStyleCnt="5">
        <dgm:presLayoutVars>
          <dgm:bulletEnabled val="1"/>
        </dgm:presLayoutVars>
      </dgm:prSet>
      <dgm:spPr/>
    </dgm:pt>
    <dgm:pt modelId="{1DC71526-6160-473A-97C9-D0EB2BF9CCC1}" type="pres">
      <dgm:prSet presAssocID="{699D7D42-D5D6-4FC5-A7FC-9EB69E044811}" presName="parentText" presStyleLbl="node1" presStyleIdx="2" presStyleCnt="5">
        <dgm:presLayoutVars>
          <dgm:chMax val="0"/>
          <dgm:bulletEnabled val="1"/>
        </dgm:presLayoutVars>
      </dgm:prSet>
      <dgm:spPr/>
    </dgm:pt>
    <dgm:pt modelId="{552FC2F5-F4E2-40F2-8581-6BD053849442}" type="pres">
      <dgm:prSet presAssocID="{699D7D42-D5D6-4FC5-A7FC-9EB69E044811}" presName="childText" presStyleLbl="revTx" presStyleIdx="2" presStyleCnt="5">
        <dgm:presLayoutVars>
          <dgm:bulletEnabled val="1"/>
        </dgm:presLayoutVars>
      </dgm:prSet>
      <dgm:spPr/>
    </dgm:pt>
    <dgm:pt modelId="{DAC7AB94-C364-48B4-BCFE-A5A7541C5E8A}" type="pres">
      <dgm:prSet presAssocID="{4E12A1EC-4B7B-49FF-8260-068545C17443}" presName="parentText" presStyleLbl="node1" presStyleIdx="3" presStyleCnt="5">
        <dgm:presLayoutVars>
          <dgm:chMax val="0"/>
          <dgm:bulletEnabled val="1"/>
        </dgm:presLayoutVars>
      </dgm:prSet>
      <dgm:spPr/>
    </dgm:pt>
    <dgm:pt modelId="{0B4B0E2E-CC7A-4244-804A-43BA05B1BB64}" type="pres">
      <dgm:prSet presAssocID="{4E12A1EC-4B7B-49FF-8260-068545C17443}" presName="childText" presStyleLbl="revTx" presStyleIdx="3" presStyleCnt="5">
        <dgm:presLayoutVars>
          <dgm:bulletEnabled val="1"/>
        </dgm:presLayoutVars>
      </dgm:prSet>
      <dgm:spPr/>
    </dgm:pt>
    <dgm:pt modelId="{5A3EB893-0F54-4059-A0E6-D52C9DB16806}" type="pres">
      <dgm:prSet presAssocID="{1611FE27-DA05-4271-936E-1B282CFC1EAD}" presName="parentText" presStyleLbl="node1" presStyleIdx="4" presStyleCnt="5">
        <dgm:presLayoutVars>
          <dgm:chMax val="0"/>
          <dgm:bulletEnabled val="1"/>
        </dgm:presLayoutVars>
      </dgm:prSet>
      <dgm:spPr/>
    </dgm:pt>
    <dgm:pt modelId="{D68B5953-E91A-48D3-8716-98422318ABA1}" type="pres">
      <dgm:prSet presAssocID="{1611FE27-DA05-4271-936E-1B282CFC1EAD}" presName="childText" presStyleLbl="revTx" presStyleIdx="4" presStyleCnt="5">
        <dgm:presLayoutVars>
          <dgm:bulletEnabled val="1"/>
        </dgm:presLayoutVars>
      </dgm:prSet>
      <dgm:spPr/>
    </dgm:pt>
  </dgm:ptLst>
  <dgm:cxnLst>
    <dgm:cxn modelId="{8D54560F-7A18-4A13-8B43-43933A57A657}" srcId="{4E12A1EC-4B7B-49FF-8260-068545C17443}" destId="{39AAC0A7-9CB0-43C1-AE98-2BD1A7F8947A}" srcOrd="0" destOrd="0" parTransId="{80235266-6BBB-47BC-ACCE-0ED012E9A0C1}" sibTransId="{EB017A52-F4D4-4A7B-A869-9F6B8424DC4C}"/>
    <dgm:cxn modelId="{DA3CD614-A402-4720-9D8D-6CE672B1BF1D}" srcId="{608C6B20-D7C8-433B-993A-2714E36E3662}" destId="{EAE50D41-F565-4338-81BB-AFF6A54ED6C7}" srcOrd="1" destOrd="0" parTransId="{F69A9FCE-6B54-49D5-BA8E-479FDDD9BB6D}" sibTransId="{BC95B684-4BA6-4818-B629-24ACFDC45C69}"/>
    <dgm:cxn modelId="{2915251D-8489-459C-8A22-7A2984D1E400}" type="presOf" srcId="{39AAC0A7-9CB0-43C1-AE98-2BD1A7F8947A}" destId="{0B4B0E2E-CC7A-4244-804A-43BA05B1BB64}" srcOrd="0" destOrd="0" presId="urn:microsoft.com/office/officeart/2005/8/layout/vList2"/>
    <dgm:cxn modelId="{F7E32720-2488-4F7C-9451-6CAD94BB5219}" srcId="{CA3F49CF-83F0-4E3A-9218-2B533C5FFD60}" destId="{D223B9E3-A6D6-4B78-966D-506596B89831}" srcOrd="0" destOrd="0" parTransId="{BDCE3CDD-3B7B-4E1B-8AEC-2D9C24FDFDA7}" sibTransId="{79A8FADC-4B35-425C-9F15-1E4FECE1930C}"/>
    <dgm:cxn modelId="{D4676420-B7FA-43BB-947F-C427AC31CDA1}" srcId="{699D7D42-D5D6-4FC5-A7FC-9EB69E044811}" destId="{BD2495C2-DE55-4CAD-9EC3-ED44548057F0}" srcOrd="0" destOrd="0" parTransId="{34499A7E-20C3-4CB1-A4A4-14DE38D77ACB}" sibTransId="{A5A774D1-9B0D-4137-A512-49D9E18F4309}"/>
    <dgm:cxn modelId="{70086A21-0958-4930-9901-1B945466ED2C}" type="presOf" srcId="{CA3F49CF-83F0-4E3A-9218-2B533C5FFD60}" destId="{01E18BFD-21DA-4C09-8006-CC3C20170A1E}" srcOrd="0" destOrd="0" presId="urn:microsoft.com/office/officeart/2005/8/layout/vList2"/>
    <dgm:cxn modelId="{EFB0852F-9252-4BBB-B208-191949E7DE89}" type="presOf" srcId="{30F076D0-E2F6-46ED-80AB-5DA0614C04F2}" destId="{0B4B0E2E-CC7A-4244-804A-43BA05B1BB64}" srcOrd="0" destOrd="1" presId="urn:microsoft.com/office/officeart/2005/8/layout/vList2"/>
    <dgm:cxn modelId="{85C68131-519B-454C-8AAD-CABDE6D8605D}" type="presOf" srcId="{1611FE27-DA05-4271-936E-1B282CFC1EAD}" destId="{5A3EB893-0F54-4059-A0E6-D52C9DB16806}" srcOrd="0" destOrd="0" presId="urn:microsoft.com/office/officeart/2005/8/layout/vList2"/>
    <dgm:cxn modelId="{92B92E3F-9ECA-49BF-AEC6-B64BA61682BA}" type="presOf" srcId="{EAE50D41-F565-4338-81BB-AFF6A54ED6C7}" destId="{6C1444A2-4D7A-4560-8493-CFA73884C01D}" srcOrd="0" destOrd="1" presId="urn:microsoft.com/office/officeart/2005/8/layout/vList2"/>
    <dgm:cxn modelId="{3A3A0F63-152D-420B-A735-9ED242F5E88E}" srcId="{801AB9A8-9441-407E-8334-08E6268D819B}" destId="{699D7D42-D5D6-4FC5-A7FC-9EB69E044811}" srcOrd="2" destOrd="0" parTransId="{00EB119D-7EA6-421B-9B87-5340A5182353}" sibTransId="{D7D643BD-8B6D-4C02-8A70-DCF85B1EB47E}"/>
    <dgm:cxn modelId="{E3129366-8DCA-40DA-B65B-E6BA1A168BB8}" type="presOf" srcId="{02427D5A-78B6-4340-B122-61A0D55CE5A6}" destId="{F74F2850-9863-41A7-B1AB-29D18A162E40}" srcOrd="0" destOrd="1" presId="urn:microsoft.com/office/officeart/2005/8/layout/vList2"/>
    <dgm:cxn modelId="{41CA9866-5EED-41A9-92C1-71394DA2FF35}" type="presOf" srcId="{801AB9A8-9441-407E-8334-08E6268D819B}" destId="{CD28B108-E6FF-4A98-8ED1-EA6EF854A6D6}" srcOrd="0" destOrd="0" presId="urn:microsoft.com/office/officeart/2005/8/layout/vList2"/>
    <dgm:cxn modelId="{22FAC94F-E796-47D5-823E-59639F8BEBA2}" srcId="{801AB9A8-9441-407E-8334-08E6268D819B}" destId="{CA3F49CF-83F0-4E3A-9218-2B533C5FFD60}" srcOrd="0" destOrd="0" parTransId="{314ABFFA-1F0D-4C1F-BDB7-9EBFEF82F32D}" sibTransId="{16F7A67C-287F-4F68-83EC-29C0A4679B74}"/>
    <dgm:cxn modelId="{F099E671-9FB8-4382-8BEF-B0D02AF3293B}" type="presOf" srcId="{D223B9E3-A6D6-4B78-966D-506596B89831}" destId="{F74F2850-9863-41A7-B1AB-29D18A162E40}" srcOrd="0" destOrd="0" presId="urn:microsoft.com/office/officeart/2005/8/layout/vList2"/>
    <dgm:cxn modelId="{9DD40277-F4D3-4581-A5B1-172C5ED23632}" srcId="{801AB9A8-9441-407E-8334-08E6268D819B}" destId="{1611FE27-DA05-4271-936E-1B282CFC1EAD}" srcOrd="4" destOrd="0" parTransId="{E19F8E31-2947-4A44-90C4-B9F7F5A392DA}" sibTransId="{247BB078-B947-4FFC-B8AE-45E011415C85}"/>
    <dgm:cxn modelId="{2760DC58-59CD-4AC5-832E-8C65622B899C}" srcId="{4E12A1EC-4B7B-49FF-8260-068545C17443}" destId="{30F076D0-E2F6-46ED-80AB-5DA0614C04F2}" srcOrd="1" destOrd="0" parTransId="{BA208F2F-B2E8-4285-AB86-25F54D54C157}" sibTransId="{7E011ED2-8636-4214-A3A3-FD6A97D14582}"/>
    <dgm:cxn modelId="{C3E36593-ADF9-418F-BB65-6EC06E03C499}" srcId="{1611FE27-DA05-4271-936E-1B282CFC1EAD}" destId="{70D22E53-7CE2-48E9-8370-41C46B6B194A}" srcOrd="0" destOrd="0" parTransId="{0105D192-0F0B-4CF2-9AAF-537198ED87AC}" sibTransId="{F696F057-A671-4304-8F2A-2C52FF37301C}"/>
    <dgm:cxn modelId="{86B5189D-A8B7-4924-B73A-C60E6EB4B5F0}" srcId="{801AB9A8-9441-407E-8334-08E6268D819B}" destId="{608C6B20-D7C8-433B-993A-2714E36E3662}" srcOrd="1" destOrd="0" parTransId="{6C635F33-6468-4548-9C47-595FAFDE6742}" sibTransId="{4E4629E0-A876-408B-878D-6AB8CCA927C3}"/>
    <dgm:cxn modelId="{8DF550A7-3B89-4A72-B864-C2FC0D51F2E1}" type="presOf" srcId="{699D7D42-D5D6-4FC5-A7FC-9EB69E044811}" destId="{1DC71526-6160-473A-97C9-D0EB2BF9CCC1}" srcOrd="0" destOrd="0" presId="urn:microsoft.com/office/officeart/2005/8/layout/vList2"/>
    <dgm:cxn modelId="{991D07B1-2454-42DC-9F76-42818F0EF6E5}" type="presOf" srcId="{233D4F51-58E2-4080-A987-A78CD1E551A1}" destId="{6C1444A2-4D7A-4560-8493-CFA73884C01D}" srcOrd="0" destOrd="0" presId="urn:microsoft.com/office/officeart/2005/8/layout/vList2"/>
    <dgm:cxn modelId="{B2C3A9C4-E1E7-4E10-BCA3-BCDEDF211DCF}" type="presOf" srcId="{BD2495C2-DE55-4CAD-9EC3-ED44548057F0}" destId="{552FC2F5-F4E2-40F2-8581-6BD053849442}" srcOrd="0" destOrd="0" presId="urn:microsoft.com/office/officeart/2005/8/layout/vList2"/>
    <dgm:cxn modelId="{5233E4D1-694D-4BA3-B2A1-0BD155B95850}" type="presOf" srcId="{608C6B20-D7C8-433B-993A-2714E36E3662}" destId="{98750112-22D3-4310-85E6-DBC4C4FFBC56}" srcOrd="0" destOrd="0" presId="urn:microsoft.com/office/officeart/2005/8/layout/vList2"/>
    <dgm:cxn modelId="{864E17D6-27B3-47E4-B098-9B7B6235E0E9}" srcId="{801AB9A8-9441-407E-8334-08E6268D819B}" destId="{4E12A1EC-4B7B-49FF-8260-068545C17443}" srcOrd="3" destOrd="0" parTransId="{1909206A-274D-43FC-9C9C-3FF914DBD31E}" sibTransId="{1362968C-5070-46E4-A188-4CEDEB9436A9}"/>
    <dgm:cxn modelId="{33541CDA-DEA6-4187-B3FF-E6187540A52E}" srcId="{CA3F49CF-83F0-4E3A-9218-2B533C5FFD60}" destId="{02427D5A-78B6-4340-B122-61A0D55CE5A6}" srcOrd="1" destOrd="0" parTransId="{52684FA4-4DDD-4BA7-9A72-6968D952F14D}" sibTransId="{3956EF7D-9C5F-4040-8C20-9C72D45AA818}"/>
    <dgm:cxn modelId="{FB1B5CDF-D2EE-4934-82AE-C55062885192}" srcId="{699D7D42-D5D6-4FC5-A7FC-9EB69E044811}" destId="{8D95F5FD-D942-4DFB-AD67-27DD4B089659}" srcOrd="1" destOrd="0" parTransId="{07D679A5-569C-49D4-A43E-9B551EB795D9}" sibTransId="{A22EFC85-65A2-44CF-B0BE-62DC91F204EA}"/>
    <dgm:cxn modelId="{EE32EBEE-ED1E-4A84-BBFA-5F6945D04016}" type="presOf" srcId="{70D22E53-7CE2-48E9-8370-41C46B6B194A}" destId="{D68B5953-E91A-48D3-8716-98422318ABA1}" srcOrd="0" destOrd="0" presId="urn:microsoft.com/office/officeart/2005/8/layout/vList2"/>
    <dgm:cxn modelId="{743011F0-C58F-4567-B9DD-5A7DB279F0EE}" type="presOf" srcId="{8D95F5FD-D942-4DFB-AD67-27DD4B089659}" destId="{552FC2F5-F4E2-40F2-8581-6BD053849442}" srcOrd="0" destOrd="1" presId="urn:microsoft.com/office/officeart/2005/8/layout/vList2"/>
    <dgm:cxn modelId="{2B99C0F1-775A-4C0B-A11C-1E118815B83B}" srcId="{608C6B20-D7C8-433B-993A-2714E36E3662}" destId="{233D4F51-58E2-4080-A987-A78CD1E551A1}" srcOrd="0" destOrd="0" parTransId="{ED024900-1D74-427B-86F3-822C3959EB74}" sibTransId="{E9EC0D76-4A60-4615-9E04-04DAAAF38132}"/>
    <dgm:cxn modelId="{681D7BF4-461C-4FD6-B4B0-9635C1EB20D7}" type="presOf" srcId="{2F766762-CDA3-435D-A4FE-8D171D84D47E}" destId="{6C1444A2-4D7A-4560-8493-CFA73884C01D}" srcOrd="0" destOrd="2" presId="urn:microsoft.com/office/officeart/2005/8/layout/vList2"/>
    <dgm:cxn modelId="{F78CF7F7-E093-48CB-B922-C1790B8C900A}" srcId="{608C6B20-D7C8-433B-993A-2714E36E3662}" destId="{2F766762-CDA3-435D-A4FE-8D171D84D47E}" srcOrd="2" destOrd="0" parTransId="{E07EE4B1-594E-48F4-BDA8-44ADF8E57BB5}" sibTransId="{BB4B019D-00BF-4E75-9473-689FBB7A06EA}"/>
    <dgm:cxn modelId="{3CBC88FA-A2A8-4C30-A413-430A9CF99C3F}" type="presOf" srcId="{4E12A1EC-4B7B-49FF-8260-068545C17443}" destId="{DAC7AB94-C364-48B4-BCFE-A5A7541C5E8A}" srcOrd="0" destOrd="0" presId="urn:microsoft.com/office/officeart/2005/8/layout/vList2"/>
    <dgm:cxn modelId="{3EE0C25C-3502-475C-BE8B-8A212CA83D7A}" type="presParOf" srcId="{CD28B108-E6FF-4A98-8ED1-EA6EF854A6D6}" destId="{01E18BFD-21DA-4C09-8006-CC3C20170A1E}" srcOrd="0" destOrd="0" presId="urn:microsoft.com/office/officeart/2005/8/layout/vList2"/>
    <dgm:cxn modelId="{B1B29CB2-D4CF-4A3F-AD12-D406484721F0}" type="presParOf" srcId="{CD28B108-E6FF-4A98-8ED1-EA6EF854A6D6}" destId="{F74F2850-9863-41A7-B1AB-29D18A162E40}" srcOrd="1" destOrd="0" presId="urn:microsoft.com/office/officeart/2005/8/layout/vList2"/>
    <dgm:cxn modelId="{1F6A60BE-33C1-4E2B-93D8-8CA1CFD26E7C}" type="presParOf" srcId="{CD28B108-E6FF-4A98-8ED1-EA6EF854A6D6}" destId="{98750112-22D3-4310-85E6-DBC4C4FFBC56}" srcOrd="2" destOrd="0" presId="urn:microsoft.com/office/officeart/2005/8/layout/vList2"/>
    <dgm:cxn modelId="{F4F0AD76-2A1E-4D2C-AD48-3DFFAF003A38}" type="presParOf" srcId="{CD28B108-E6FF-4A98-8ED1-EA6EF854A6D6}" destId="{6C1444A2-4D7A-4560-8493-CFA73884C01D}" srcOrd="3" destOrd="0" presId="urn:microsoft.com/office/officeart/2005/8/layout/vList2"/>
    <dgm:cxn modelId="{5D91103C-95AA-4FC1-B0C7-D1399649746B}" type="presParOf" srcId="{CD28B108-E6FF-4A98-8ED1-EA6EF854A6D6}" destId="{1DC71526-6160-473A-97C9-D0EB2BF9CCC1}" srcOrd="4" destOrd="0" presId="urn:microsoft.com/office/officeart/2005/8/layout/vList2"/>
    <dgm:cxn modelId="{D31FBC07-863A-4FC3-8956-1F4F83BA0EFE}" type="presParOf" srcId="{CD28B108-E6FF-4A98-8ED1-EA6EF854A6D6}" destId="{552FC2F5-F4E2-40F2-8581-6BD053849442}" srcOrd="5" destOrd="0" presId="urn:microsoft.com/office/officeart/2005/8/layout/vList2"/>
    <dgm:cxn modelId="{19A463F7-9409-48C7-B272-7DD5C1520BB5}" type="presParOf" srcId="{CD28B108-E6FF-4A98-8ED1-EA6EF854A6D6}" destId="{DAC7AB94-C364-48B4-BCFE-A5A7541C5E8A}" srcOrd="6" destOrd="0" presId="urn:microsoft.com/office/officeart/2005/8/layout/vList2"/>
    <dgm:cxn modelId="{B14BC736-FC11-494A-A4A0-CF42D93E9E10}" type="presParOf" srcId="{CD28B108-E6FF-4A98-8ED1-EA6EF854A6D6}" destId="{0B4B0E2E-CC7A-4244-804A-43BA05B1BB64}" srcOrd="7" destOrd="0" presId="urn:microsoft.com/office/officeart/2005/8/layout/vList2"/>
    <dgm:cxn modelId="{F4588ECF-4A03-433C-ABA3-E7AABDB353AC}" type="presParOf" srcId="{CD28B108-E6FF-4A98-8ED1-EA6EF854A6D6}" destId="{5A3EB893-0F54-4059-A0E6-D52C9DB16806}" srcOrd="8" destOrd="0" presId="urn:microsoft.com/office/officeart/2005/8/layout/vList2"/>
    <dgm:cxn modelId="{DB6BA684-9575-4349-B278-09396F9E37AD}" type="presParOf" srcId="{CD28B108-E6FF-4A98-8ED1-EA6EF854A6D6}" destId="{D68B5953-E91A-48D3-8716-98422318ABA1}"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9F410-8004-4A1D-B5F7-2A30A1A15D13}">
      <dsp:nvSpPr>
        <dsp:cNvPr id="0" name=""/>
        <dsp:cNvSpPr/>
      </dsp:nvSpPr>
      <dsp:spPr>
        <a:xfrm>
          <a:off x="0" y="0"/>
          <a:ext cx="5919767" cy="12294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42BD44-F8B5-4813-BC3F-34A8C28D91F2}">
      <dsp:nvSpPr>
        <dsp:cNvPr id="0" name=""/>
        <dsp:cNvSpPr/>
      </dsp:nvSpPr>
      <dsp:spPr>
        <a:xfrm>
          <a:off x="371901" y="277146"/>
          <a:ext cx="676184" cy="6761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88BEED-DC23-4E42-9E0A-94C7AAB004F4}">
      <dsp:nvSpPr>
        <dsp:cNvPr id="0" name=""/>
        <dsp:cNvSpPr/>
      </dsp:nvSpPr>
      <dsp:spPr>
        <a:xfrm>
          <a:off x="1419987" y="0"/>
          <a:ext cx="4499779" cy="1229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14" tIns="130114" rIns="130114" bIns="130114" numCol="1" spcCol="1270" anchor="ctr" anchorCtr="0">
          <a:noAutofit/>
        </a:bodyPr>
        <a:lstStyle/>
        <a:p>
          <a:pPr marL="0" lvl="0" indent="0" algn="l" defTabSz="889000">
            <a:lnSpc>
              <a:spcPct val="100000"/>
            </a:lnSpc>
            <a:spcBef>
              <a:spcPct val="0"/>
            </a:spcBef>
            <a:spcAft>
              <a:spcPct val="35000"/>
            </a:spcAft>
            <a:buNone/>
          </a:pPr>
          <a:r>
            <a:rPr lang="en-GB" sz="2000" kern="1200" dirty="0"/>
            <a:t>Several distinct products in development → potential for multiple partnerships</a:t>
          </a:r>
          <a:endParaRPr lang="en-AU" sz="2000" kern="1200" dirty="0"/>
        </a:p>
      </dsp:txBody>
      <dsp:txXfrm>
        <a:off x="1419987" y="0"/>
        <a:ext cx="4499779" cy="1229426"/>
      </dsp:txXfrm>
    </dsp:sp>
    <dsp:sp modelId="{5EE7C9C4-50DE-4690-87D9-D6827F8AA8A0}">
      <dsp:nvSpPr>
        <dsp:cNvPr id="0" name=""/>
        <dsp:cNvSpPr/>
      </dsp:nvSpPr>
      <dsp:spPr>
        <a:xfrm>
          <a:off x="0" y="1537308"/>
          <a:ext cx="5919767" cy="12294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5020C-B8F4-44A3-A361-240FB126856B}">
      <dsp:nvSpPr>
        <dsp:cNvPr id="0" name=""/>
        <dsp:cNvSpPr/>
      </dsp:nvSpPr>
      <dsp:spPr>
        <a:xfrm>
          <a:off x="371901" y="1813929"/>
          <a:ext cx="676184" cy="6761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AB203-5400-4826-A265-526ACF5B6EEC}">
      <dsp:nvSpPr>
        <dsp:cNvPr id="0" name=""/>
        <dsp:cNvSpPr/>
      </dsp:nvSpPr>
      <dsp:spPr>
        <a:xfrm>
          <a:off x="1419987" y="1571505"/>
          <a:ext cx="4499779" cy="1161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14" tIns="130114" rIns="130114" bIns="130114" numCol="1" spcCol="1270" anchor="ctr" anchorCtr="0">
          <a:noAutofit/>
        </a:bodyPr>
        <a:lstStyle/>
        <a:p>
          <a:pPr marL="0" lvl="0" indent="0" algn="l" defTabSz="889000">
            <a:lnSpc>
              <a:spcPct val="100000"/>
            </a:lnSpc>
            <a:spcBef>
              <a:spcPct val="0"/>
            </a:spcBef>
            <a:spcAft>
              <a:spcPct val="35000"/>
            </a:spcAft>
            <a:buNone/>
          </a:pPr>
          <a:r>
            <a:rPr lang="en-AU" sz="2000" kern="1200" noProof="0" dirty="0"/>
            <a:t>Reinvestment</a:t>
          </a:r>
          <a:r>
            <a:rPr lang="en-US" sz="2000" kern="1200" dirty="0"/>
            <a:t> of proceeds to </a:t>
          </a:r>
          <a:r>
            <a:rPr lang="en-AU" sz="2000" kern="1200" noProof="0" dirty="0"/>
            <a:t>maximise</a:t>
          </a:r>
          <a:r>
            <a:rPr lang="en-US" sz="2000" kern="1200" dirty="0"/>
            <a:t> potential of the platform</a:t>
          </a:r>
        </a:p>
      </dsp:txBody>
      <dsp:txXfrm>
        <a:off x="1419987" y="1571505"/>
        <a:ext cx="4499779" cy="1161033"/>
      </dsp:txXfrm>
    </dsp:sp>
    <dsp:sp modelId="{3493571B-1F85-4C6F-843A-12A2ACA5C7CF}">
      <dsp:nvSpPr>
        <dsp:cNvPr id="0" name=""/>
        <dsp:cNvSpPr/>
      </dsp:nvSpPr>
      <dsp:spPr>
        <a:xfrm>
          <a:off x="0" y="3074091"/>
          <a:ext cx="5919767" cy="12294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5F198C-E953-4EC0-8032-910B037C8D45}">
      <dsp:nvSpPr>
        <dsp:cNvPr id="0" name=""/>
        <dsp:cNvSpPr/>
      </dsp:nvSpPr>
      <dsp:spPr>
        <a:xfrm>
          <a:off x="371901" y="3350712"/>
          <a:ext cx="676184" cy="6761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8A690-E9AC-4FF3-A75D-B6D3F05222FD}">
      <dsp:nvSpPr>
        <dsp:cNvPr id="0" name=""/>
        <dsp:cNvSpPr/>
      </dsp:nvSpPr>
      <dsp:spPr>
        <a:xfrm>
          <a:off x="1419987" y="3074091"/>
          <a:ext cx="4499779" cy="1229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14" tIns="130114" rIns="130114" bIns="130114" numCol="1" spcCol="1270" anchor="ctr" anchorCtr="0">
          <a:noAutofit/>
        </a:bodyPr>
        <a:lstStyle/>
        <a:p>
          <a:pPr marL="0" lvl="0" indent="0" algn="l" defTabSz="889000">
            <a:lnSpc>
              <a:spcPct val="100000"/>
            </a:lnSpc>
            <a:spcBef>
              <a:spcPct val="0"/>
            </a:spcBef>
            <a:spcAft>
              <a:spcPct val="35000"/>
            </a:spcAft>
            <a:buNone/>
          </a:pPr>
          <a:r>
            <a:rPr lang="en-GB" sz="2000" kern="1200" dirty="0"/>
            <a:t>Platform also available to partners pursuing other indications and/or engineered MSC applications </a:t>
          </a:r>
          <a:endParaRPr lang="en-US" sz="2000" kern="1200" dirty="0"/>
        </a:p>
      </dsp:txBody>
      <dsp:txXfrm>
        <a:off x="1419987" y="3074091"/>
        <a:ext cx="4499779" cy="1229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18BFD-21DA-4C09-8006-CC3C20170A1E}">
      <dsp:nvSpPr>
        <dsp:cNvPr id="0" name=""/>
        <dsp:cNvSpPr/>
      </dsp:nvSpPr>
      <dsp:spPr>
        <a:xfrm>
          <a:off x="0" y="54291"/>
          <a:ext cx="5860976" cy="5282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ts val="1200"/>
            </a:spcAft>
            <a:buNone/>
          </a:pPr>
          <a:r>
            <a:rPr lang="en-AU" sz="2100" kern="1200" dirty="0"/>
            <a:t>Mid 2024</a:t>
          </a:r>
        </a:p>
      </dsp:txBody>
      <dsp:txXfrm>
        <a:off x="25787" y="80078"/>
        <a:ext cx="5809402" cy="476681"/>
      </dsp:txXfrm>
    </dsp:sp>
    <dsp:sp modelId="{F74F2850-9863-41A7-B1AB-29D18A162E40}">
      <dsp:nvSpPr>
        <dsp:cNvPr id="0" name=""/>
        <dsp:cNvSpPr/>
      </dsp:nvSpPr>
      <dsp:spPr>
        <a:xfrm>
          <a:off x="0" y="582546"/>
          <a:ext cx="5860976" cy="4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86"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AU" sz="1600" kern="1200" dirty="0"/>
            <a:t>Renal trial – start of enrolment</a:t>
          </a:r>
        </a:p>
        <a:p>
          <a:pPr marL="57150" lvl="1" indent="-57150" algn="l" defTabSz="222250">
            <a:lnSpc>
              <a:spcPct val="100000"/>
            </a:lnSpc>
            <a:spcBef>
              <a:spcPct val="0"/>
            </a:spcBef>
            <a:spcAft>
              <a:spcPts val="1200"/>
            </a:spcAft>
            <a:buChar char="•"/>
          </a:pPr>
          <a:endParaRPr lang="en-AU" sz="500" kern="1200" dirty="0"/>
        </a:p>
      </dsp:txBody>
      <dsp:txXfrm>
        <a:off x="0" y="582546"/>
        <a:ext cx="5860976" cy="423832"/>
      </dsp:txXfrm>
    </dsp:sp>
    <dsp:sp modelId="{98750112-22D3-4310-85E6-DBC4C4FFBC56}">
      <dsp:nvSpPr>
        <dsp:cNvPr id="0" name=""/>
        <dsp:cNvSpPr/>
      </dsp:nvSpPr>
      <dsp:spPr>
        <a:xfrm>
          <a:off x="0" y="1006379"/>
          <a:ext cx="5860976" cy="528255"/>
        </a:xfrm>
        <a:prstGeom prst="roundRect">
          <a:avLst/>
        </a:prstGeom>
        <a:solidFill>
          <a:schemeClr val="accent4">
            <a:hueOff val="79939"/>
            <a:satOff val="-5698"/>
            <a:lumOff val="-19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ts val="1200"/>
            </a:spcAft>
            <a:buNone/>
          </a:pPr>
          <a:r>
            <a:rPr lang="en-AU" sz="2100" kern="1200" dirty="0"/>
            <a:t>2H 2024</a:t>
          </a:r>
        </a:p>
      </dsp:txBody>
      <dsp:txXfrm>
        <a:off x="25787" y="1032166"/>
        <a:ext cx="5809402" cy="476681"/>
      </dsp:txXfrm>
    </dsp:sp>
    <dsp:sp modelId="{6C1444A2-4D7A-4560-8493-CFA73884C01D}">
      <dsp:nvSpPr>
        <dsp:cNvPr id="0" name=""/>
        <dsp:cNvSpPr/>
      </dsp:nvSpPr>
      <dsp:spPr>
        <a:xfrm>
          <a:off x="0" y="1534634"/>
          <a:ext cx="5860976" cy="73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86"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AU" sz="1600" kern="1200" dirty="0"/>
            <a:t>Renal trial – results (Cohort A)</a:t>
          </a:r>
        </a:p>
        <a:p>
          <a:pPr marL="171450" lvl="1" indent="-171450" algn="l" defTabSz="711200">
            <a:lnSpc>
              <a:spcPct val="100000"/>
            </a:lnSpc>
            <a:spcBef>
              <a:spcPct val="0"/>
            </a:spcBef>
            <a:spcAft>
              <a:spcPts val="600"/>
            </a:spcAft>
            <a:buChar char="•"/>
          </a:pPr>
          <a:r>
            <a:rPr lang="en-AU" sz="1600" kern="1200" dirty="0" err="1"/>
            <a:t>aGvHD</a:t>
          </a:r>
          <a:r>
            <a:rPr lang="en-AU" sz="1600" kern="1200" dirty="0"/>
            <a:t> trial – completion of enrolment</a:t>
          </a:r>
        </a:p>
        <a:p>
          <a:pPr marL="57150" lvl="1" indent="-57150" algn="l" defTabSz="222250">
            <a:lnSpc>
              <a:spcPct val="100000"/>
            </a:lnSpc>
            <a:spcBef>
              <a:spcPct val="0"/>
            </a:spcBef>
            <a:spcAft>
              <a:spcPts val="1200"/>
            </a:spcAft>
            <a:buChar char="•"/>
          </a:pPr>
          <a:endParaRPr lang="en-AU" sz="500" kern="1200" dirty="0"/>
        </a:p>
      </dsp:txBody>
      <dsp:txXfrm>
        <a:off x="0" y="1534634"/>
        <a:ext cx="5860976" cy="738990"/>
      </dsp:txXfrm>
    </dsp:sp>
    <dsp:sp modelId="{1DC71526-6160-473A-97C9-D0EB2BF9CCC1}">
      <dsp:nvSpPr>
        <dsp:cNvPr id="0" name=""/>
        <dsp:cNvSpPr/>
      </dsp:nvSpPr>
      <dsp:spPr>
        <a:xfrm>
          <a:off x="0" y="2273624"/>
          <a:ext cx="5860976" cy="528255"/>
        </a:xfrm>
        <a:prstGeom prst="roundRect">
          <a:avLst/>
        </a:prstGeom>
        <a:solidFill>
          <a:schemeClr val="accent4">
            <a:hueOff val="159878"/>
            <a:satOff val="-11395"/>
            <a:lumOff val="-39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ts val="1200"/>
            </a:spcAft>
            <a:buNone/>
          </a:pPr>
          <a:r>
            <a:rPr lang="en-AU" sz="2100" kern="1200" dirty="0"/>
            <a:t>1H 2025</a:t>
          </a:r>
        </a:p>
      </dsp:txBody>
      <dsp:txXfrm>
        <a:off x="25787" y="2299411"/>
        <a:ext cx="5809402" cy="476681"/>
      </dsp:txXfrm>
    </dsp:sp>
    <dsp:sp modelId="{552FC2F5-F4E2-40F2-8581-6BD053849442}">
      <dsp:nvSpPr>
        <dsp:cNvPr id="0" name=""/>
        <dsp:cNvSpPr/>
      </dsp:nvSpPr>
      <dsp:spPr>
        <a:xfrm>
          <a:off x="0" y="2801879"/>
          <a:ext cx="5860976" cy="4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86"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AU" sz="1600" kern="1200" dirty="0"/>
            <a:t>DFU trial – results (potentially late 2024)</a:t>
          </a:r>
        </a:p>
        <a:p>
          <a:pPr marL="57150" lvl="1" indent="-57150" algn="l" defTabSz="222250">
            <a:lnSpc>
              <a:spcPct val="100000"/>
            </a:lnSpc>
            <a:spcBef>
              <a:spcPct val="0"/>
            </a:spcBef>
            <a:spcAft>
              <a:spcPts val="1200"/>
            </a:spcAft>
            <a:buChar char="•"/>
          </a:pPr>
          <a:endParaRPr lang="en-AU" sz="500" kern="1200" dirty="0"/>
        </a:p>
      </dsp:txBody>
      <dsp:txXfrm>
        <a:off x="0" y="2801879"/>
        <a:ext cx="5860976" cy="423832"/>
      </dsp:txXfrm>
    </dsp:sp>
    <dsp:sp modelId="{DAC7AB94-C364-48B4-BCFE-A5A7541C5E8A}">
      <dsp:nvSpPr>
        <dsp:cNvPr id="0" name=""/>
        <dsp:cNvSpPr/>
      </dsp:nvSpPr>
      <dsp:spPr>
        <a:xfrm>
          <a:off x="0" y="3225711"/>
          <a:ext cx="5860976" cy="528255"/>
        </a:xfrm>
        <a:prstGeom prst="roundRect">
          <a:avLst/>
        </a:prstGeom>
        <a:solidFill>
          <a:schemeClr val="accent4">
            <a:hueOff val="239816"/>
            <a:satOff val="-17093"/>
            <a:lumOff val="-58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ts val="1200"/>
            </a:spcAft>
            <a:buNone/>
          </a:pPr>
          <a:r>
            <a:rPr lang="en-AU" sz="2100" kern="1200" dirty="0"/>
            <a:t>2H 2025</a:t>
          </a:r>
        </a:p>
      </dsp:txBody>
      <dsp:txXfrm>
        <a:off x="25787" y="3251498"/>
        <a:ext cx="5809402" cy="476681"/>
      </dsp:txXfrm>
    </dsp:sp>
    <dsp:sp modelId="{0B4B0E2E-CC7A-4244-804A-43BA05B1BB64}">
      <dsp:nvSpPr>
        <dsp:cNvPr id="0" name=""/>
        <dsp:cNvSpPr/>
      </dsp:nvSpPr>
      <dsp:spPr>
        <a:xfrm>
          <a:off x="0" y="3753966"/>
          <a:ext cx="5860976" cy="423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86"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AU" sz="1600" kern="1200" dirty="0" err="1"/>
            <a:t>aGvHD</a:t>
          </a:r>
          <a:r>
            <a:rPr lang="en-AU" sz="1600" kern="1200" dirty="0"/>
            <a:t> trial – results</a:t>
          </a:r>
        </a:p>
        <a:p>
          <a:pPr marL="57150" lvl="1" indent="-57150" algn="l" defTabSz="222250">
            <a:lnSpc>
              <a:spcPct val="100000"/>
            </a:lnSpc>
            <a:spcBef>
              <a:spcPct val="0"/>
            </a:spcBef>
            <a:spcAft>
              <a:spcPts val="1200"/>
            </a:spcAft>
            <a:buChar char="•"/>
          </a:pPr>
          <a:endParaRPr lang="en-AU" sz="500" kern="1200" dirty="0"/>
        </a:p>
      </dsp:txBody>
      <dsp:txXfrm>
        <a:off x="0" y="3753966"/>
        <a:ext cx="5860976" cy="423832"/>
      </dsp:txXfrm>
    </dsp:sp>
    <dsp:sp modelId="{5A3EB893-0F54-4059-A0E6-D52C9DB16806}">
      <dsp:nvSpPr>
        <dsp:cNvPr id="0" name=""/>
        <dsp:cNvSpPr/>
      </dsp:nvSpPr>
      <dsp:spPr>
        <a:xfrm>
          <a:off x="0" y="4177799"/>
          <a:ext cx="5860976" cy="528255"/>
        </a:xfrm>
        <a:prstGeom prst="roundRect">
          <a:avLst/>
        </a:prstGeom>
        <a:solidFill>
          <a:schemeClr val="accent4">
            <a:hueOff val="319755"/>
            <a:satOff val="-22791"/>
            <a:lumOff val="-78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ts val="1200"/>
            </a:spcAft>
            <a:buNone/>
          </a:pPr>
          <a:r>
            <a:rPr lang="en-AU" sz="2100" kern="1200" dirty="0"/>
            <a:t>1H 2026</a:t>
          </a:r>
        </a:p>
      </dsp:txBody>
      <dsp:txXfrm>
        <a:off x="25787" y="4203586"/>
        <a:ext cx="5809402" cy="476681"/>
      </dsp:txXfrm>
    </dsp:sp>
    <dsp:sp modelId="{D68B5953-E91A-48D3-8716-98422318ABA1}">
      <dsp:nvSpPr>
        <dsp:cNvPr id="0" name=""/>
        <dsp:cNvSpPr/>
      </dsp:nvSpPr>
      <dsp:spPr>
        <a:xfrm>
          <a:off x="0" y="4706054"/>
          <a:ext cx="586097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86" tIns="20320" rIns="113792" bIns="20320" numCol="1" spcCol="1270" anchor="t" anchorCtr="0">
          <a:noAutofit/>
        </a:bodyPr>
        <a:lstStyle/>
        <a:p>
          <a:pPr marL="171450" lvl="1" indent="-171450" algn="l" defTabSz="711200">
            <a:lnSpc>
              <a:spcPct val="100000"/>
            </a:lnSpc>
            <a:spcBef>
              <a:spcPct val="0"/>
            </a:spcBef>
            <a:spcAft>
              <a:spcPts val="1200"/>
            </a:spcAft>
            <a:buChar char="•"/>
          </a:pPr>
          <a:r>
            <a:rPr lang="en-AU" sz="1600" kern="1200" dirty="0"/>
            <a:t>OA trial - results</a:t>
          </a:r>
        </a:p>
      </dsp:txBody>
      <dsp:txXfrm>
        <a:off x="0" y="4706054"/>
        <a:ext cx="5860976" cy="3477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BE6B24-B852-46AC-B0A3-3E0FC81D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18E68178-EC9E-47FF-8941-979347CC1E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F093D1-D9C6-43AB-90D4-E1D69ADFFCE2}" type="datetimeFigureOut">
              <a:rPr lang="de-DE" smtClean="0"/>
              <a:t>01.07.2024</a:t>
            </a:fld>
            <a:endParaRPr lang="de-DE"/>
          </a:p>
        </p:txBody>
      </p:sp>
      <p:sp>
        <p:nvSpPr>
          <p:cNvPr id="4" name="Footer Placeholder 3">
            <a:extLst>
              <a:ext uri="{FF2B5EF4-FFF2-40B4-BE49-F238E27FC236}">
                <a16:creationId xmlns:a16="http://schemas.microsoft.com/office/drawing/2014/main" id="{2060560A-BE24-44D6-85AF-FE1EBE06CD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7BCA0B00-8A22-431F-9028-A9F599CF73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B4A2A2-5587-45D9-8445-AD71E848B328}" type="slidenum">
              <a:rPr lang="de-DE" smtClean="0"/>
              <a:t>‹#›</a:t>
            </a:fld>
            <a:endParaRPr lang="de-DE"/>
          </a:p>
        </p:txBody>
      </p:sp>
    </p:spTree>
    <p:extLst>
      <p:ext uri="{BB962C8B-B14F-4D97-AF65-F5344CB8AC3E}">
        <p14:creationId xmlns:p14="http://schemas.microsoft.com/office/powerpoint/2010/main" val="2932322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6774A90E-FD3E-42F6-A856-1E767EB302FE}" type="datetimeFigureOut">
              <a:rPr lang="en-AU" smtClean="0"/>
              <a:pPr/>
              <a:t>01-Jul-24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7F3C481A-BEC2-452F-9595-45BC9923E6FF}" type="slidenum">
              <a:rPr lang="en-AU" smtClean="0"/>
              <a:pPr/>
              <a:t>‹#›</a:t>
            </a:fld>
            <a:endParaRPr lang="en-AU"/>
          </a:p>
        </p:txBody>
      </p:sp>
    </p:spTree>
    <p:extLst>
      <p:ext uri="{BB962C8B-B14F-4D97-AF65-F5344CB8AC3E}">
        <p14:creationId xmlns:p14="http://schemas.microsoft.com/office/powerpoint/2010/main" val="2897556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2</a:t>
            </a:fld>
            <a:endParaRPr lang="en-AU"/>
          </a:p>
        </p:txBody>
      </p:sp>
    </p:spTree>
    <p:extLst>
      <p:ext uri="{BB962C8B-B14F-4D97-AF65-F5344CB8AC3E}">
        <p14:creationId xmlns:p14="http://schemas.microsoft.com/office/powerpoint/2010/main" val="162789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18</a:t>
            </a:fld>
            <a:endParaRPr lang="en-AU"/>
          </a:p>
        </p:txBody>
      </p:sp>
    </p:spTree>
    <p:extLst>
      <p:ext uri="{BB962C8B-B14F-4D97-AF65-F5344CB8AC3E}">
        <p14:creationId xmlns:p14="http://schemas.microsoft.com/office/powerpoint/2010/main" val="347414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3C481A-BEC2-452F-9595-45BC9923E6FF}" type="slidenum">
              <a:rPr lang="en-AU" smtClean="0"/>
              <a:pPr/>
              <a:t>20</a:t>
            </a:fld>
            <a:endParaRPr lang="en-AU"/>
          </a:p>
        </p:txBody>
      </p:sp>
    </p:spTree>
    <p:extLst>
      <p:ext uri="{BB962C8B-B14F-4D97-AF65-F5344CB8AC3E}">
        <p14:creationId xmlns:p14="http://schemas.microsoft.com/office/powerpoint/2010/main" val="337825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t>31</a:t>
            </a:fld>
            <a:endParaRPr lang="en-AU"/>
          </a:p>
        </p:txBody>
      </p:sp>
    </p:spTree>
    <p:extLst>
      <p:ext uri="{BB962C8B-B14F-4D97-AF65-F5344CB8AC3E}">
        <p14:creationId xmlns:p14="http://schemas.microsoft.com/office/powerpoint/2010/main" val="61256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3</a:t>
            </a:fld>
            <a:endParaRPr lang="en-AU"/>
          </a:p>
        </p:txBody>
      </p:sp>
    </p:spTree>
    <p:extLst>
      <p:ext uri="{BB962C8B-B14F-4D97-AF65-F5344CB8AC3E}">
        <p14:creationId xmlns:p14="http://schemas.microsoft.com/office/powerpoint/2010/main" val="400991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4</a:t>
            </a:fld>
            <a:endParaRPr lang="en-AU"/>
          </a:p>
        </p:txBody>
      </p:sp>
    </p:spTree>
    <p:extLst>
      <p:ext uri="{BB962C8B-B14F-4D97-AF65-F5344CB8AC3E}">
        <p14:creationId xmlns:p14="http://schemas.microsoft.com/office/powerpoint/2010/main" val="376265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6</a:t>
            </a:fld>
            <a:endParaRPr lang="en-AU"/>
          </a:p>
        </p:txBody>
      </p:sp>
    </p:spTree>
    <p:extLst>
      <p:ext uri="{BB962C8B-B14F-4D97-AF65-F5344CB8AC3E}">
        <p14:creationId xmlns:p14="http://schemas.microsoft.com/office/powerpoint/2010/main" val="3121544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3C481A-BEC2-452F-9595-45BC9923E6FF}" type="slidenum">
              <a:rPr lang="en-AU" smtClean="0"/>
              <a:pPr/>
              <a:t>7</a:t>
            </a:fld>
            <a:endParaRPr lang="en-AU" dirty="0"/>
          </a:p>
        </p:txBody>
      </p:sp>
    </p:spTree>
    <p:extLst>
      <p:ext uri="{BB962C8B-B14F-4D97-AF65-F5344CB8AC3E}">
        <p14:creationId xmlns:p14="http://schemas.microsoft.com/office/powerpoint/2010/main" val="230870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27575-1B44-19A5-7A9B-9542594A5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36FEF-EE7F-478F-F6F5-80CF2835F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09137-4EEC-8C77-F33C-C32ECE75D71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31216F3-9BEC-5603-4D28-003D14306480}"/>
              </a:ext>
            </a:extLst>
          </p:cNvPr>
          <p:cNvSpPr>
            <a:spLocks noGrp="1"/>
          </p:cNvSpPr>
          <p:nvPr>
            <p:ph type="sldNum" sz="quarter" idx="5"/>
          </p:nvPr>
        </p:nvSpPr>
        <p:spPr/>
        <p:txBody>
          <a:bodyPr/>
          <a:lstStyle/>
          <a:p>
            <a:fld id="{7F3C481A-BEC2-452F-9595-45BC9923E6FF}" type="slidenum">
              <a:rPr lang="en-AU" smtClean="0"/>
              <a:t>8</a:t>
            </a:fld>
            <a:endParaRPr lang="en-AU"/>
          </a:p>
        </p:txBody>
      </p:sp>
    </p:spTree>
    <p:extLst>
      <p:ext uri="{BB962C8B-B14F-4D97-AF65-F5344CB8AC3E}">
        <p14:creationId xmlns:p14="http://schemas.microsoft.com/office/powerpoint/2010/main" val="1606496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3C481A-BEC2-452F-9595-45BC9923E6FF}" type="slidenum">
              <a:rPr lang="en-AU" smtClean="0"/>
              <a:pPr/>
              <a:t>9</a:t>
            </a:fld>
            <a:endParaRPr lang="en-AU"/>
          </a:p>
        </p:txBody>
      </p:sp>
    </p:spTree>
    <p:extLst>
      <p:ext uri="{BB962C8B-B14F-4D97-AF65-F5344CB8AC3E}">
        <p14:creationId xmlns:p14="http://schemas.microsoft.com/office/powerpoint/2010/main" val="2462016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3C481A-BEC2-452F-9595-45BC9923E6FF}" type="slidenum">
              <a:rPr lang="en-AU" smtClean="0"/>
              <a:pPr/>
              <a:t>11</a:t>
            </a:fld>
            <a:endParaRPr lang="en-AU" dirty="0"/>
          </a:p>
        </p:txBody>
      </p:sp>
    </p:spTree>
    <p:extLst>
      <p:ext uri="{BB962C8B-B14F-4D97-AF65-F5344CB8AC3E}">
        <p14:creationId xmlns:p14="http://schemas.microsoft.com/office/powerpoint/2010/main" val="416387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F3C481A-BEC2-452F-9595-45BC9923E6FF}" type="slidenum">
              <a:rPr lang="en-AU" smtClean="0"/>
              <a:pPr/>
              <a:t>12</a:t>
            </a:fld>
            <a:endParaRPr lang="en-AU" dirty="0"/>
          </a:p>
        </p:txBody>
      </p:sp>
    </p:spTree>
    <p:extLst>
      <p:ext uri="{BB962C8B-B14F-4D97-AF65-F5344CB8AC3E}">
        <p14:creationId xmlns:p14="http://schemas.microsoft.com/office/powerpoint/2010/main" val="3313280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3.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2.jpeg"/><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0A66551-C6C1-4153-A61F-CBBD580D79CF}"/>
              </a:ext>
            </a:extLst>
          </p:cNvPr>
          <p:cNvGraphicFramePr>
            <a:graphicFrameLocks noChangeAspect="1"/>
          </p:cNvGraphicFramePr>
          <p:nvPr userDrawn="1">
            <p:custDataLst>
              <p:tags r:id="rId1"/>
            </p:custDataLst>
            <p:extLst>
              <p:ext uri="{D42A27DB-BD31-4B8C-83A1-F6EECF244321}">
                <p14:modId xmlns:p14="http://schemas.microsoft.com/office/powerpoint/2010/main" val="3534060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A0A66551-C6C1-4153-A61F-CBBD580D79C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lowchart: Process 1">
            <a:extLst>
              <a:ext uri="{FF2B5EF4-FFF2-40B4-BE49-F238E27FC236}">
                <a16:creationId xmlns:a16="http://schemas.microsoft.com/office/drawing/2014/main" id="{F54012C6-4059-4CC4-9AE4-772E37207B31}"/>
              </a:ext>
            </a:extLst>
          </p:cNvPr>
          <p:cNvSpPr/>
          <p:nvPr userDrawn="1"/>
        </p:nvSpPr>
        <p:spPr>
          <a:xfrm>
            <a:off x="407986" y="6210300"/>
            <a:ext cx="1630364" cy="58102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18" name="Picture 17">
            <a:extLst>
              <a:ext uri="{FF2B5EF4-FFF2-40B4-BE49-F238E27FC236}">
                <a16:creationId xmlns:a16="http://schemas.microsoft.com/office/drawing/2014/main" id="{06581C71-CB2E-4D96-B9E9-C356A587F63A}"/>
              </a:ext>
            </a:extLst>
          </p:cNvPr>
          <p:cNvPicPr>
            <a:picLocks noChangeAspect="1"/>
          </p:cNvPicPr>
          <p:nvPr userDrawn="1"/>
        </p:nvPicPr>
        <p:blipFill rotWithShape="1">
          <a:blip r:embed="rId5"/>
          <a:srcRect l="1024" r="6477" b="1735"/>
          <a:stretch/>
        </p:blipFill>
        <p:spPr>
          <a:xfrm>
            <a:off x="0" y="0"/>
            <a:ext cx="12192001" cy="6858000"/>
          </a:xfrm>
          <a:prstGeom prst="rect">
            <a:avLst/>
          </a:prstGeom>
        </p:spPr>
      </p:pic>
      <p:pic>
        <p:nvPicPr>
          <p:cNvPr id="4" name="Picture 3" descr="A picture containing flower&#10;&#10;Description automatically generated">
            <a:extLst>
              <a:ext uri="{FF2B5EF4-FFF2-40B4-BE49-F238E27FC236}">
                <a16:creationId xmlns:a16="http://schemas.microsoft.com/office/drawing/2014/main" id="{F691EAD7-D5DA-488B-8AA4-03E547A1092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407986" y="633555"/>
            <a:ext cx="5371875" cy="2181798"/>
          </a:xfrm>
          <a:prstGeom prst="rect">
            <a:avLst/>
          </a:prstGeom>
        </p:spPr>
      </p:pic>
      <p:sp>
        <p:nvSpPr>
          <p:cNvPr id="8" name="Text Placeholder 7">
            <a:extLst>
              <a:ext uri="{FF2B5EF4-FFF2-40B4-BE49-F238E27FC236}">
                <a16:creationId xmlns:a16="http://schemas.microsoft.com/office/drawing/2014/main" id="{F4EE18E0-109D-437A-A533-D7C2D7225783}"/>
              </a:ext>
            </a:extLst>
          </p:cNvPr>
          <p:cNvSpPr>
            <a:spLocks noGrp="1"/>
          </p:cNvSpPr>
          <p:nvPr userDrawn="1">
            <p:ph type="body" sz="quarter" idx="10" hasCustomPrompt="1"/>
          </p:nvPr>
        </p:nvSpPr>
        <p:spPr>
          <a:xfrm>
            <a:off x="407987" y="3634645"/>
            <a:ext cx="5525861" cy="1037653"/>
          </a:xfrm>
          <a:prstGeom prst="rect">
            <a:avLst/>
          </a:prstGeom>
        </p:spPr>
        <p:txBody>
          <a:bodyPr anchor="ctr">
            <a:normAutofit/>
          </a:bodyPr>
          <a:lstStyle>
            <a:lvl1pPr marL="0" indent="0" rtl="0">
              <a:lnSpc>
                <a:spcPct val="100000"/>
              </a:lnSpc>
              <a:buNone/>
              <a:defRPr sz="2800" b="0">
                <a:solidFill>
                  <a:schemeClr val="bg1"/>
                </a:solidFill>
                <a:latin typeface="+mj-lt"/>
              </a:defRPr>
            </a:lvl1pPr>
          </a:lstStyle>
          <a:p>
            <a:pPr lvl="0"/>
            <a:r>
              <a:rPr lang="en-AU"/>
              <a:t>Click to edit Master Title style</a:t>
            </a:r>
          </a:p>
        </p:txBody>
      </p:sp>
      <p:sp>
        <p:nvSpPr>
          <p:cNvPr id="9" name="Text Placeholder 7">
            <a:extLst>
              <a:ext uri="{FF2B5EF4-FFF2-40B4-BE49-F238E27FC236}">
                <a16:creationId xmlns:a16="http://schemas.microsoft.com/office/drawing/2014/main" id="{BF4132E6-49F2-4E2B-B298-C7359AD26FD9}"/>
              </a:ext>
            </a:extLst>
          </p:cNvPr>
          <p:cNvSpPr>
            <a:spLocks noGrp="1"/>
          </p:cNvSpPr>
          <p:nvPr userDrawn="1">
            <p:ph type="body" sz="quarter" idx="11" hasCustomPrompt="1"/>
          </p:nvPr>
        </p:nvSpPr>
        <p:spPr>
          <a:xfrm>
            <a:off x="407986" y="5657850"/>
            <a:ext cx="5543551" cy="363538"/>
          </a:xfrm>
          <a:prstGeom prst="rect">
            <a:avLst/>
          </a:prstGeom>
        </p:spPr>
        <p:txBody>
          <a:bodyPr anchor="ctr">
            <a:normAutofit/>
          </a:bodyPr>
          <a:lstStyle>
            <a:lvl1pPr marL="0" indent="0" rtl="0">
              <a:buNone/>
              <a:defRPr sz="1600">
                <a:solidFill>
                  <a:schemeClr val="bg1"/>
                </a:solidFill>
              </a:defRPr>
            </a:lvl1pPr>
          </a:lstStyle>
          <a:p>
            <a:pPr lvl="0"/>
            <a:r>
              <a:rPr lang="en-AU"/>
              <a:t>Click to edit date</a:t>
            </a:r>
          </a:p>
        </p:txBody>
      </p:sp>
      <p:sp>
        <p:nvSpPr>
          <p:cNvPr id="19" name="Text Placeholder 7">
            <a:extLst>
              <a:ext uri="{FF2B5EF4-FFF2-40B4-BE49-F238E27FC236}">
                <a16:creationId xmlns:a16="http://schemas.microsoft.com/office/drawing/2014/main" id="{29DFA7DB-B5F6-48B3-9601-F09A5342F162}"/>
              </a:ext>
            </a:extLst>
          </p:cNvPr>
          <p:cNvSpPr>
            <a:spLocks noGrp="1"/>
          </p:cNvSpPr>
          <p:nvPr>
            <p:ph type="body" sz="quarter" idx="12" hasCustomPrompt="1"/>
          </p:nvPr>
        </p:nvSpPr>
        <p:spPr>
          <a:xfrm>
            <a:off x="407986" y="5219842"/>
            <a:ext cx="5543551" cy="363538"/>
          </a:xfrm>
          <a:prstGeom prst="rect">
            <a:avLst/>
          </a:prstGeom>
        </p:spPr>
        <p:txBody>
          <a:bodyPr anchor="ctr">
            <a:normAutofit/>
          </a:bodyPr>
          <a:lstStyle>
            <a:lvl1pPr marL="0" indent="0" rtl="0">
              <a:buNone/>
              <a:defRPr sz="1600">
                <a:solidFill>
                  <a:schemeClr val="bg1"/>
                </a:solidFill>
              </a:defRPr>
            </a:lvl1pPr>
          </a:lstStyle>
          <a:p>
            <a:pPr lvl="0"/>
            <a:r>
              <a:rPr lang="en-AU"/>
              <a:t>Click to edit Master subtitle style</a:t>
            </a:r>
          </a:p>
        </p:txBody>
      </p:sp>
    </p:spTree>
    <p:extLst>
      <p:ext uri="{BB962C8B-B14F-4D97-AF65-F5344CB8AC3E}">
        <p14:creationId xmlns:p14="http://schemas.microsoft.com/office/powerpoint/2010/main" val="1064858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thir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A0AA3C8-5749-4C49-A83D-13F04A9B4532}"/>
              </a:ext>
            </a:extLst>
          </p:cNvPr>
          <p:cNvGraphicFramePr>
            <a:graphicFrameLocks noChangeAspect="1"/>
          </p:cNvGraphicFramePr>
          <p:nvPr userDrawn="1">
            <p:custDataLst>
              <p:tags r:id="rId1"/>
            </p:custDataLst>
            <p:extLst>
              <p:ext uri="{D42A27DB-BD31-4B8C-83A1-F6EECF244321}">
                <p14:modId xmlns:p14="http://schemas.microsoft.com/office/powerpoint/2010/main" val="787148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7A0AA3C8-5749-4C49-A83D-13F04A9B45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185BDFB-811C-4D0E-8724-287C044D07BC}"/>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9FAAE5C6-8C7B-400E-A518-DC9A46C9C7D3}"/>
              </a:ext>
            </a:extLst>
          </p:cNvPr>
          <p:cNvSpPr>
            <a:spLocks noGrp="1"/>
          </p:cNvSpPr>
          <p:nvPr>
            <p:ph type="ftr" sz="quarter" idx="10"/>
          </p:nvPr>
        </p:nvSpPr>
        <p:spPr/>
        <p:txBody>
          <a:bodyPr>
            <a:noAutofit/>
          </a:bodyPr>
          <a:lstStyle>
            <a:lvl1pPr rtl="0">
              <a:defRPr/>
            </a:lvl1pPr>
          </a:lstStyle>
          <a:p>
            <a:endParaRPr lang="en-AU"/>
          </a:p>
        </p:txBody>
      </p:sp>
      <p:sp>
        <p:nvSpPr>
          <p:cNvPr id="23" name="Text Placeholder 6">
            <a:extLst>
              <a:ext uri="{FF2B5EF4-FFF2-40B4-BE49-F238E27FC236}">
                <a16:creationId xmlns:a16="http://schemas.microsoft.com/office/drawing/2014/main" id="{B5FCFD25-4BEB-4E49-9939-FEC4A53A0A8B}"/>
              </a:ext>
            </a:extLst>
          </p:cNvPr>
          <p:cNvSpPr>
            <a:spLocks noGrp="1"/>
          </p:cNvSpPr>
          <p:nvPr>
            <p:ph type="body" sz="quarter" idx="13" hasCustomPrompt="1"/>
          </p:nvPr>
        </p:nvSpPr>
        <p:spPr>
          <a:xfrm>
            <a:off x="414763" y="1289007"/>
            <a:ext cx="3519064" cy="360362"/>
          </a:xfrm>
        </p:spPr>
        <p:txBody>
          <a:bodyPr anchor="b">
            <a:noAutofit/>
          </a:bodyPr>
          <a:lstStyle>
            <a:lvl1pPr marL="0" indent="0" rtl="0">
              <a:buNone/>
              <a:defRPr/>
            </a:lvl1pPr>
            <a:lvl2pPr marL="457200" indent="0">
              <a:buNone/>
              <a:defRPr/>
            </a:lvl2pPr>
            <a:lvl3pPr marL="914400" indent="0">
              <a:buNone/>
              <a:defRPr/>
            </a:lvl3pPr>
            <a:lvl4pPr marL="1371600" indent="0">
              <a:buNone/>
              <a:defRPr/>
            </a:lvl4pPr>
            <a:lvl5pPr marL="1828800" indent="0">
              <a:buNone/>
              <a:defRPr/>
            </a:lvl5pPr>
          </a:lstStyle>
          <a:p>
            <a:pPr lvl="0"/>
            <a:r>
              <a:rPr lang="en-AU"/>
              <a:t>Click to edit Title text styles</a:t>
            </a:r>
          </a:p>
        </p:txBody>
      </p:sp>
      <p:sp>
        <p:nvSpPr>
          <p:cNvPr id="25" name="Text Placeholder 8">
            <a:extLst>
              <a:ext uri="{FF2B5EF4-FFF2-40B4-BE49-F238E27FC236}">
                <a16:creationId xmlns:a16="http://schemas.microsoft.com/office/drawing/2014/main" id="{8AE11AFC-A4B3-4D9A-8391-11698148F323}"/>
              </a:ext>
            </a:extLst>
          </p:cNvPr>
          <p:cNvSpPr>
            <a:spLocks noGrp="1"/>
          </p:cNvSpPr>
          <p:nvPr>
            <p:ph type="body" sz="quarter" idx="25" hasCustomPrompt="1"/>
          </p:nvPr>
        </p:nvSpPr>
        <p:spPr>
          <a:xfrm>
            <a:off x="4336467" y="1289007"/>
            <a:ext cx="7440770" cy="360266"/>
          </a:xfrm>
        </p:spPr>
        <p:txBody>
          <a:bodyPr anchor="b">
            <a:noAutofit/>
          </a:bodyPr>
          <a:lstStyle>
            <a:lvl1pPr marL="0" indent="0" rtl="0">
              <a:buNone/>
              <a:defRPr/>
            </a:lvl1pPr>
          </a:lstStyle>
          <a:p>
            <a:pPr lvl="0"/>
            <a:r>
              <a:rPr lang="en-AU"/>
              <a:t>Click to edit Title text styles</a:t>
            </a:r>
          </a:p>
        </p:txBody>
      </p:sp>
      <p:sp>
        <p:nvSpPr>
          <p:cNvPr id="12" name="Slide Number Placeholder 1">
            <a:extLst>
              <a:ext uri="{FF2B5EF4-FFF2-40B4-BE49-F238E27FC236}">
                <a16:creationId xmlns:a16="http://schemas.microsoft.com/office/drawing/2014/main" id="{9EB39B29-946C-468E-A3C6-659E5C48D501}"/>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sp>
        <p:nvSpPr>
          <p:cNvPr id="2" name="Title 1">
            <a:extLst>
              <a:ext uri="{FF2B5EF4-FFF2-40B4-BE49-F238E27FC236}">
                <a16:creationId xmlns:a16="http://schemas.microsoft.com/office/drawing/2014/main" id="{7BCAF43B-0142-41F0-879B-4AEB471CB5EA}"/>
              </a:ext>
            </a:extLst>
          </p:cNvPr>
          <p:cNvSpPr>
            <a:spLocks noGrp="1"/>
          </p:cNvSpPr>
          <p:nvPr>
            <p:ph type="title"/>
          </p:nvPr>
        </p:nvSpPr>
        <p:spPr/>
        <p:txBody>
          <a:bodyPr vert="horz"/>
          <a:lstStyle>
            <a:lvl1pPr rtl="0">
              <a:defRPr/>
            </a:lvl1pPr>
          </a:lstStyle>
          <a:p>
            <a:r>
              <a:rPr lang="en-AU"/>
              <a:t>Click to edit Master title style</a:t>
            </a:r>
          </a:p>
        </p:txBody>
      </p:sp>
      <p:pic>
        <p:nvPicPr>
          <p:cNvPr id="4" name="Picture 3" descr="A picture containing fish, photo, sitting, holding&#10;&#10;Description automatically generated">
            <a:extLst>
              <a:ext uri="{FF2B5EF4-FFF2-40B4-BE49-F238E27FC236}">
                <a16:creationId xmlns:a16="http://schemas.microsoft.com/office/drawing/2014/main" id="{4D591442-BE11-4F74-AD77-0FD976F3E1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5" name="Picture 4" descr="A picture containing fish, photo, sitting, holding&#10;&#10;Description automatically generated">
            <a:extLst>
              <a:ext uri="{FF2B5EF4-FFF2-40B4-BE49-F238E27FC236}">
                <a16:creationId xmlns:a16="http://schemas.microsoft.com/office/drawing/2014/main" id="{DF5CA688-2A4F-4E0D-AC84-0920A922601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21" name="Text Placeholder 5">
            <a:extLst>
              <a:ext uri="{FF2B5EF4-FFF2-40B4-BE49-F238E27FC236}">
                <a16:creationId xmlns:a16="http://schemas.microsoft.com/office/drawing/2014/main" id="{ACF9EC25-AC70-414D-BF2E-360ADB7E3FE3}"/>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
        <p:nvSpPr>
          <p:cNvPr id="14" name="Content Placeholder 10">
            <a:extLst>
              <a:ext uri="{FF2B5EF4-FFF2-40B4-BE49-F238E27FC236}">
                <a16:creationId xmlns:a16="http://schemas.microsoft.com/office/drawing/2014/main" id="{D3FB6D52-BEB5-4986-8D1A-537A7EC08F00}"/>
              </a:ext>
            </a:extLst>
          </p:cNvPr>
          <p:cNvSpPr>
            <a:spLocks noGrp="1"/>
          </p:cNvSpPr>
          <p:nvPr>
            <p:ph sz="quarter" idx="15"/>
          </p:nvPr>
        </p:nvSpPr>
        <p:spPr>
          <a:xfrm>
            <a:off x="414763" y="1700645"/>
            <a:ext cx="3519064"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5" name="Content Placeholder 12">
            <a:extLst>
              <a:ext uri="{FF2B5EF4-FFF2-40B4-BE49-F238E27FC236}">
                <a16:creationId xmlns:a16="http://schemas.microsoft.com/office/drawing/2014/main" id="{39C78BC1-44FD-4029-AAE8-9B46CCB1ADC6}"/>
              </a:ext>
            </a:extLst>
          </p:cNvPr>
          <p:cNvSpPr>
            <a:spLocks noGrp="1"/>
          </p:cNvSpPr>
          <p:nvPr>
            <p:ph sz="quarter" idx="16"/>
          </p:nvPr>
        </p:nvSpPr>
        <p:spPr>
          <a:xfrm>
            <a:off x="4336468" y="1700645"/>
            <a:ext cx="7440770"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1353939045"/>
      </p:ext>
    </p:extLst>
  </p:cSld>
  <p:clrMapOvr>
    <a:masterClrMapping/>
  </p:clrMapOvr>
  <p:extLst>
    <p:ext uri="{DCECCB84-F9BA-43D5-87BE-67443E8EF086}">
      <p15:sldGuideLst xmlns:p15="http://schemas.microsoft.com/office/powerpoint/2012/main">
        <p15:guide id="1" orient="horz" pos="754"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age 1">
    <p:bg>
      <p:bgPr>
        <a:solidFill>
          <a:schemeClr val="bg1">
            <a:alpha val="98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CDE6B-1EC6-4CD7-87EC-0668D89F8967}"/>
              </a:ext>
            </a:extLst>
          </p:cNvPr>
          <p:cNvGraphicFramePr>
            <a:graphicFrameLocks noChangeAspect="1"/>
          </p:cNvGraphicFramePr>
          <p:nvPr userDrawn="1">
            <p:custDataLst>
              <p:tags r:id="rId1"/>
            </p:custDataLst>
            <p:extLst>
              <p:ext uri="{D42A27DB-BD31-4B8C-83A1-F6EECF244321}">
                <p14:modId xmlns:p14="http://schemas.microsoft.com/office/powerpoint/2010/main" val="35700169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2E6CDE6B-1EC6-4CD7-87EC-0668D89F89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descr="A picture containing fish, photo, sitting, holding&#10;&#10;Description automatically generated">
            <a:extLst>
              <a:ext uri="{FF2B5EF4-FFF2-40B4-BE49-F238E27FC236}">
                <a16:creationId xmlns:a16="http://schemas.microsoft.com/office/drawing/2014/main" id="{3AA9D99F-3E08-47BB-BB9B-5FCADFDF0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35F8DED0-A783-471C-8C57-4F03DA38C341}"/>
              </a:ext>
            </a:extLst>
          </p:cNvPr>
          <p:cNvSpPr>
            <a:spLocks noGrp="1"/>
          </p:cNvSpPr>
          <p:nvPr>
            <p:ph type="body" sz="quarter" idx="11" hasCustomPrompt="1"/>
          </p:nvPr>
        </p:nvSpPr>
        <p:spPr>
          <a:xfrm>
            <a:off x="407988" y="2910681"/>
            <a:ext cx="5165498" cy="1036638"/>
          </a:xfrm>
        </p:spPr>
        <p:txBody>
          <a:bodyPr anchor="ctr">
            <a:noAutofit/>
          </a:bodyPr>
          <a:lstStyle>
            <a:lvl1pPr marL="0" indent="0" rtl="0">
              <a:buNone/>
              <a:defRPr sz="3600">
                <a:solidFill>
                  <a:schemeClr val="bg1"/>
                </a:solidFill>
              </a:defRPr>
            </a:lvl1pPr>
          </a:lstStyle>
          <a:p>
            <a:pPr lvl="0"/>
            <a:r>
              <a:rPr lang="en-AU"/>
              <a:t>Click to edit Divider Title </a:t>
            </a:r>
          </a:p>
        </p:txBody>
      </p:sp>
      <p:pic>
        <p:nvPicPr>
          <p:cNvPr id="9" name="Picture 8" descr="A picture containing flower&#10;&#10;Description automatically generated">
            <a:extLst>
              <a:ext uri="{FF2B5EF4-FFF2-40B4-BE49-F238E27FC236}">
                <a16:creationId xmlns:a16="http://schemas.microsoft.com/office/drawing/2014/main" id="{BDAE615C-01DC-4A0B-B602-8BD3355BA2A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442913" y="6247675"/>
            <a:ext cx="1202191" cy="454675"/>
          </a:xfrm>
          <a:prstGeom prst="rect">
            <a:avLst/>
          </a:prstGeom>
        </p:spPr>
      </p:pic>
    </p:spTree>
    <p:extLst>
      <p:ext uri="{BB962C8B-B14F-4D97-AF65-F5344CB8AC3E}">
        <p14:creationId xmlns:p14="http://schemas.microsoft.com/office/powerpoint/2010/main" val="181189361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page 1">
    <p:bg>
      <p:bgPr>
        <a:solidFill>
          <a:schemeClr val="bg1">
            <a:alpha val="98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CDE6B-1EC6-4CD7-87EC-0668D89F8967}"/>
              </a:ext>
            </a:extLst>
          </p:cNvPr>
          <p:cNvGraphicFramePr>
            <a:graphicFrameLocks noChangeAspect="1"/>
          </p:cNvGraphicFramePr>
          <p:nvPr userDrawn="1">
            <p:custDataLst>
              <p:tags r:id="rId1"/>
            </p:custDataLst>
            <p:extLst>
              <p:ext uri="{D42A27DB-BD31-4B8C-83A1-F6EECF244321}">
                <p14:modId xmlns:p14="http://schemas.microsoft.com/office/powerpoint/2010/main" val="411966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2E6CDE6B-1EC6-4CD7-87EC-0668D89F89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able, cake, sitting, fruit&#10;&#10;Description automatically generated">
            <a:extLst>
              <a:ext uri="{FF2B5EF4-FFF2-40B4-BE49-F238E27FC236}">
                <a16:creationId xmlns:a16="http://schemas.microsoft.com/office/drawing/2014/main" id="{47E274C7-1705-4E4D-B401-186AFF9D6E57}"/>
              </a:ext>
            </a:extLst>
          </p:cNvPr>
          <p:cNvPicPr>
            <a:picLocks noChangeAspect="1"/>
          </p:cNvPicPr>
          <p:nvPr userDrawn="1"/>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6494"/>
                    </a14:imgEffect>
                    <a14:imgEffect>
                      <a14:brightnessContrast bright="-75000" contrast="18000"/>
                    </a14:imgEffect>
                  </a14:imgLayer>
                </a14:imgProps>
              </a:ext>
              <a:ext uri="{28A0092B-C50C-407E-A947-70E740481C1C}">
                <a14:useLocalDpi xmlns:a14="http://schemas.microsoft.com/office/drawing/2010/main" val="0"/>
              </a:ext>
            </a:extLst>
          </a:blip>
          <a:srcRect/>
          <a:stretch/>
        </p:blipFill>
        <p:spPr>
          <a:xfrm>
            <a:off x="-1" y="0"/>
            <a:ext cx="12243147" cy="6858000"/>
          </a:xfrm>
          <a:prstGeom prst="rect">
            <a:avLst/>
          </a:prstGeom>
        </p:spPr>
      </p:pic>
      <p:sp>
        <p:nvSpPr>
          <p:cNvPr id="8" name="Rectangle 7">
            <a:extLst>
              <a:ext uri="{FF2B5EF4-FFF2-40B4-BE49-F238E27FC236}">
                <a16:creationId xmlns:a16="http://schemas.microsoft.com/office/drawing/2014/main" id="{C1053A9B-BB74-4D51-B5B8-2F9A40AFCDE0}"/>
              </a:ext>
            </a:extLst>
          </p:cNvPr>
          <p:cNvSpPr/>
          <p:nvPr userDrawn="1"/>
        </p:nvSpPr>
        <p:spPr>
          <a:xfrm>
            <a:off x="0" y="0"/>
            <a:ext cx="12280900" cy="6858000"/>
          </a:xfrm>
          <a:prstGeom prst="rect">
            <a:avLst/>
          </a:prstGeom>
          <a:gradFill flip="none" rotWithShape="1">
            <a:gsLst>
              <a:gs pos="0">
                <a:schemeClr val="accent4"/>
              </a:gs>
              <a:gs pos="37000">
                <a:schemeClr val="tx1">
                  <a:alpha val="0"/>
                </a:schemeClr>
              </a:gs>
              <a:gs pos="67000">
                <a:schemeClr val="tx1">
                  <a:alpha val="38000"/>
                </a:schemeClr>
              </a:gs>
              <a:gs pos="100000">
                <a:schemeClr val="tx1">
                  <a:alpha val="69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6" name="Text Placeholder 5">
            <a:extLst>
              <a:ext uri="{FF2B5EF4-FFF2-40B4-BE49-F238E27FC236}">
                <a16:creationId xmlns:a16="http://schemas.microsoft.com/office/drawing/2014/main" id="{35F8DED0-A783-471C-8C57-4F03DA38C341}"/>
              </a:ext>
            </a:extLst>
          </p:cNvPr>
          <p:cNvSpPr>
            <a:spLocks noGrp="1"/>
          </p:cNvSpPr>
          <p:nvPr>
            <p:ph type="body" sz="quarter" idx="11" hasCustomPrompt="1"/>
          </p:nvPr>
        </p:nvSpPr>
        <p:spPr>
          <a:xfrm>
            <a:off x="407988" y="2910681"/>
            <a:ext cx="5165498" cy="1036638"/>
          </a:xfrm>
        </p:spPr>
        <p:txBody>
          <a:bodyPr anchor="ctr">
            <a:noAutofit/>
          </a:bodyPr>
          <a:lstStyle>
            <a:lvl1pPr marL="0" indent="0" rtl="0">
              <a:buNone/>
              <a:defRPr sz="3600">
                <a:solidFill>
                  <a:schemeClr val="bg1"/>
                </a:solidFill>
              </a:defRPr>
            </a:lvl1pPr>
          </a:lstStyle>
          <a:p>
            <a:pPr lvl="0"/>
            <a:r>
              <a:rPr lang="en-AU"/>
              <a:t>Click to edit Divider Title </a:t>
            </a:r>
          </a:p>
        </p:txBody>
      </p:sp>
      <p:pic>
        <p:nvPicPr>
          <p:cNvPr id="9" name="Picture 8" descr="A picture containing flower&#10;&#10;Description automatically generated">
            <a:extLst>
              <a:ext uri="{FF2B5EF4-FFF2-40B4-BE49-F238E27FC236}">
                <a16:creationId xmlns:a16="http://schemas.microsoft.com/office/drawing/2014/main" id="{BDAE615C-01DC-4A0B-B602-8BD3355BA2A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10755313" y="6247675"/>
            <a:ext cx="1202191" cy="454675"/>
          </a:xfrm>
          <a:prstGeom prst="rect">
            <a:avLst/>
          </a:prstGeom>
        </p:spPr>
      </p:pic>
    </p:spTree>
    <p:extLst>
      <p:ext uri="{BB962C8B-B14F-4D97-AF65-F5344CB8AC3E}">
        <p14:creationId xmlns:p14="http://schemas.microsoft.com/office/powerpoint/2010/main" val="221253063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age 2">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8F45FC5-037F-4DBD-A0D6-20A5778353D0}"/>
              </a:ext>
            </a:extLst>
          </p:cNvPr>
          <p:cNvGraphicFramePr>
            <a:graphicFrameLocks noChangeAspect="1"/>
          </p:cNvGraphicFramePr>
          <p:nvPr userDrawn="1">
            <p:custDataLst>
              <p:tags r:id="rId1"/>
            </p:custDataLst>
            <p:extLst>
              <p:ext uri="{D42A27DB-BD31-4B8C-83A1-F6EECF244321}">
                <p14:modId xmlns:p14="http://schemas.microsoft.com/office/powerpoint/2010/main" val="3615262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8F45FC5-037F-4DBD-A0D6-20A5778353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descr="A picture containing fish, photo, sitting, holding&#10;&#10;Description automatically generated">
            <a:extLst>
              <a:ext uri="{FF2B5EF4-FFF2-40B4-BE49-F238E27FC236}">
                <a16:creationId xmlns:a16="http://schemas.microsoft.com/office/drawing/2014/main" id="{F92DEC67-E7E5-4E9D-BE18-AC2A52CB411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flipH="1">
            <a:off x="-1" y="1"/>
            <a:ext cx="12191999" cy="6857999"/>
          </a:xfrm>
          <a:prstGeom prst="rect">
            <a:avLst/>
          </a:prstGeom>
        </p:spPr>
      </p:pic>
      <p:sp>
        <p:nvSpPr>
          <p:cNvPr id="14" name="Text Placeholder 13">
            <a:extLst>
              <a:ext uri="{FF2B5EF4-FFF2-40B4-BE49-F238E27FC236}">
                <a16:creationId xmlns:a16="http://schemas.microsoft.com/office/drawing/2014/main" id="{13E6F820-1CEE-4E11-84EF-056161C30F1C}"/>
              </a:ext>
            </a:extLst>
          </p:cNvPr>
          <p:cNvSpPr>
            <a:spLocks noGrp="1"/>
          </p:cNvSpPr>
          <p:nvPr>
            <p:ph type="body" sz="quarter" idx="12" hasCustomPrompt="1"/>
          </p:nvPr>
        </p:nvSpPr>
        <p:spPr>
          <a:xfrm>
            <a:off x="407986" y="2901950"/>
            <a:ext cx="5438777" cy="1054100"/>
          </a:xfrm>
        </p:spPr>
        <p:txBody>
          <a:bodyPr anchor="ctr">
            <a:noAutofit/>
          </a:bodyPr>
          <a:lstStyle>
            <a:lvl1pPr marL="0" indent="0" rtl="0">
              <a:buNone/>
              <a:defRPr sz="3600">
                <a:solidFill>
                  <a:schemeClr val="bg1"/>
                </a:solidFill>
              </a:defRPr>
            </a:lvl1pPr>
          </a:lstStyle>
          <a:p>
            <a:pPr lvl="0"/>
            <a:r>
              <a:rPr lang="en-AU"/>
              <a:t>Click to edit Divider Title</a:t>
            </a:r>
          </a:p>
        </p:txBody>
      </p:sp>
      <p:pic>
        <p:nvPicPr>
          <p:cNvPr id="5" name="Picture 4" descr="A picture containing flower&#10;&#10;Description automatically generated">
            <a:extLst>
              <a:ext uri="{FF2B5EF4-FFF2-40B4-BE49-F238E27FC236}">
                <a16:creationId xmlns:a16="http://schemas.microsoft.com/office/drawing/2014/main" id="{26C65353-137F-43B5-AB93-EFB47AF5C49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442913" y="6247675"/>
            <a:ext cx="1202191" cy="454675"/>
          </a:xfrm>
          <a:prstGeom prst="rect">
            <a:avLst/>
          </a:prstGeom>
        </p:spPr>
      </p:pic>
    </p:spTree>
    <p:extLst>
      <p:ext uri="{BB962C8B-B14F-4D97-AF65-F5344CB8AC3E}">
        <p14:creationId xmlns:p14="http://schemas.microsoft.com/office/powerpoint/2010/main" val="30140167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divi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03296AC-D864-4010-93DB-DFC0C0F38E3C}"/>
              </a:ext>
            </a:extLst>
          </p:cNvPr>
          <p:cNvGraphicFramePr>
            <a:graphicFrameLocks noChangeAspect="1"/>
          </p:cNvGraphicFramePr>
          <p:nvPr userDrawn="1">
            <p:custDataLst>
              <p:tags r:id="rId1"/>
            </p:custDataLst>
            <p:extLst>
              <p:ext uri="{D42A27DB-BD31-4B8C-83A1-F6EECF244321}">
                <p14:modId xmlns:p14="http://schemas.microsoft.com/office/powerpoint/2010/main" val="2750945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503296AC-D864-4010-93DB-DFC0C0F38E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A picture containing fish, photo, sitting, holding&#10;&#10;Description automatically generated">
            <a:extLst>
              <a:ext uri="{FF2B5EF4-FFF2-40B4-BE49-F238E27FC236}">
                <a16:creationId xmlns:a16="http://schemas.microsoft.com/office/drawing/2014/main" id="{A81303BA-A05D-4A2E-B5AF-48C4648C1CA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4978400" y="-12023"/>
            <a:ext cx="7213600" cy="6870023"/>
          </a:xfrm>
          <a:prstGeom prst="rect">
            <a:avLst/>
          </a:prstGeom>
        </p:spPr>
      </p:pic>
      <p:sp>
        <p:nvSpPr>
          <p:cNvPr id="14" name="Text Placeholder 13">
            <a:extLst>
              <a:ext uri="{FF2B5EF4-FFF2-40B4-BE49-F238E27FC236}">
                <a16:creationId xmlns:a16="http://schemas.microsoft.com/office/drawing/2014/main" id="{13E6F820-1CEE-4E11-84EF-056161C30F1C}"/>
              </a:ext>
            </a:extLst>
          </p:cNvPr>
          <p:cNvSpPr>
            <a:spLocks noGrp="1"/>
          </p:cNvSpPr>
          <p:nvPr>
            <p:ph type="body" sz="quarter" idx="12" hasCustomPrompt="1"/>
          </p:nvPr>
        </p:nvSpPr>
        <p:spPr>
          <a:xfrm>
            <a:off x="407988" y="2901950"/>
            <a:ext cx="4316412" cy="1054100"/>
          </a:xfrm>
        </p:spPr>
        <p:txBody>
          <a:bodyPr anchor="ctr">
            <a:noAutofit/>
          </a:bodyPr>
          <a:lstStyle>
            <a:lvl1pPr marL="0" indent="0" rtl="0">
              <a:buNone/>
              <a:defRPr sz="3600">
                <a:solidFill>
                  <a:schemeClr val="accent5"/>
                </a:solidFill>
              </a:defRPr>
            </a:lvl1pPr>
          </a:lstStyle>
          <a:p>
            <a:pPr lvl="0"/>
            <a:r>
              <a:rPr lang="en-AU"/>
              <a:t>Click to edit Divider Title</a:t>
            </a:r>
          </a:p>
        </p:txBody>
      </p:sp>
    </p:spTree>
    <p:extLst>
      <p:ext uri="{BB962C8B-B14F-4D97-AF65-F5344CB8AC3E}">
        <p14:creationId xmlns:p14="http://schemas.microsoft.com/office/powerpoint/2010/main" val="36293435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divider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F8E7942-054B-4FBA-BB05-AB30D27BAF3C}"/>
              </a:ext>
            </a:extLst>
          </p:cNvPr>
          <p:cNvGraphicFramePr>
            <a:graphicFrameLocks noChangeAspect="1"/>
          </p:cNvGraphicFramePr>
          <p:nvPr userDrawn="1">
            <p:custDataLst>
              <p:tags r:id="rId1"/>
            </p:custDataLst>
            <p:extLst>
              <p:ext uri="{D42A27DB-BD31-4B8C-83A1-F6EECF244321}">
                <p14:modId xmlns:p14="http://schemas.microsoft.com/office/powerpoint/2010/main" val="117868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4" name="Object 3" hidden="1">
                        <a:extLst>
                          <a:ext uri="{FF2B5EF4-FFF2-40B4-BE49-F238E27FC236}">
                            <a16:creationId xmlns:a16="http://schemas.microsoft.com/office/drawing/2014/main" id="{FF8E7942-054B-4FBA-BB05-AB30D27BAF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descr="A picture containing fish, photo, sitting, holding&#10;&#10;Description automatically generated">
            <a:extLst>
              <a:ext uri="{FF2B5EF4-FFF2-40B4-BE49-F238E27FC236}">
                <a16:creationId xmlns:a16="http://schemas.microsoft.com/office/drawing/2014/main" id="{A81303BA-A05D-4A2E-B5AF-48C4648C1CA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1" y="-12029"/>
            <a:ext cx="7315200" cy="6870029"/>
          </a:xfrm>
          <a:prstGeom prst="rect">
            <a:avLst/>
          </a:prstGeom>
        </p:spPr>
      </p:pic>
      <p:sp>
        <p:nvSpPr>
          <p:cNvPr id="14" name="Text Placeholder 13">
            <a:extLst>
              <a:ext uri="{FF2B5EF4-FFF2-40B4-BE49-F238E27FC236}">
                <a16:creationId xmlns:a16="http://schemas.microsoft.com/office/drawing/2014/main" id="{13E6F820-1CEE-4E11-84EF-056161C30F1C}"/>
              </a:ext>
            </a:extLst>
          </p:cNvPr>
          <p:cNvSpPr>
            <a:spLocks noGrp="1"/>
          </p:cNvSpPr>
          <p:nvPr>
            <p:ph type="body" sz="quarter" idx="12" hasCustomPrompt="1"/>
          </p:nvPr>
        </p:nvSpPr>
        <p:spPr>
          <a:xfrm>
            <a:off x="7678057" y="2901950"/>
            <a:ext cx="4105956" cy="1054100"/>
          </a:xfrm>
        </p:spPr>
        <p:txBody>
          <a:bodyPr anchor="ctr">
            <a:noAutofit/>
          </a:bodyPr>
          <a:lstStyle>
            <a:lvl1pPr marL="0" indent="0" rtl="0">
              <a:buNone/>
              <a:defRPr sz="3600">
                <a:solidFill>
                  <a:schemeClr val="accent5"/>
                </a:solidFill>
              </a:defRPr>
            </a:lvl1pPr>
          </a:lstStyle>
          <a:p>
            <a:pPr lvl="0"/>
            <a:r>
              <a:rPr lang="en-AU"/>
              <a:t>Click to edit Divider Title</a:t>
            </a:r>
          </a:p>
        </p:txBody>
      </p:sp>
      <p:sp>
        <p:nvSpPr>
          <p:cNvPr id="2" name="Oval 1">
            <a:extLst>
              <a:ext uri="{FF2B5EF4-FFF2-40B4-BE49-F238E27FC236}">
                <a16:creationId xmlns:a16="http://schemas.microsoft.com/office/drawing/2014/main" id="{E916C8E3-93D7-4B17-9898-EA22C962C47F}"/>
              </a:ext>
            </a:extLst>
          </p:cNvPr>
          <p:cNvSpPr/>
          <p:nvPr userDrawn="1"/>
        </p:nvSpPr>
        <p:spPr>
          <a:xfrm>
            <a:off x="11455400" y="6311900"/>
            <a:ext cx="328613" cy="38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3" name="Picture 2" descr="A picture containing food, light&#10;&#10;Description automatically generated">
            <a:extLst>
              <a:ext uri="{FF2B5EF4-FFF2-40B4-BE49-F238E27FC236}">
                <a16:creationId xmlns:a16="http://schemas.microsoft.com/office/drawing/2014/main" id="{ADFC0287-82E3-45CD-BD64-FD2EE13DA4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37372" y="6247017"/>
            <a:ext cx="1246641" cy="452501"/>
          </a:xfrm>
          <a:prstGeom prst="rect">
            <a:avLst/>
          </a:prstGeom>
        </p:spPr>
      </p:pic>
    </p:spTree>
    <p:extLst>
      <p:ext uri="{BB962C8B-B14F-4D97-AF65-F5344CB8AC3E}">
        <p14:creationId xmlns:p14="http://schemas.microsoft.com/office/powerpoint/2010/main" val="35395233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divider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8681EA-08AA-47EE-AC0F-A590EAFC27AE}"/>
              </a:ext>
            </a:extLst>
          </p:cNvPr>
          <p:cNvGraphicFramePr>
            <a:graphicFrameLocks noChangeAspect="1"/>
          </p:cNvGraphicFramePr>
          <p:nvPr userDrawn="1">
            <p:custDataLst>
              <p:tags r:id="rId1"/>
            </p:custDataLst>
            <p:extLst>
              <p:ext uri="{D42A27DB-BD31-4B8C-83A1-F6EECF244321}">
                <p14:modId xmlns:p14="http://schemas.microsoft.com/office/powerpoint/2010/main" val="6505557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688681EA-08AA-47EE-AC0F-A590EAFC27A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670BF17D-6596-4571-861E-0AACE0387378}"/>
              </a:ext>
            </a:extLst>
          </p:cNvPr>
          <p:cNvPicPr>
            <a:picLocks noChangeAspect="1"/>
          </p:cNvPicPr>
          <p:nvPr userDrawn="1"/>
        </p:nvPicPr>
        <p:blipFill rotWithShape="1">
          <a:blip r:embed="rId5"/>
          <a:srcRect l="29486" r="-1"/>
          <a:stretch/>
        </p:blipFill>
        <p:spPr>
          <a:xfrm flipH="1">
            <a:off x="-2" y="0"/>
            <a:ext cx="7319963" cy="6858000"/>
          </a:xfrm>
          <a:prstGeom prst="rect">
            <a:avLst/>
          </a:prstGeom>
        </p:spPr>
      </p:pic>
      <p:sp>
        <p:nvSpPr>
          <p:cNvPr id="16" name="Rectangle 15">
            <a:extLst>
              <a:ext uri="{FF2B5EF4-FFF2-40B4-BE49-F238E27FC236}">
                <a16:creationId xmlns:a16="http://schemas.microsoft.com/office/drawing/2014/main" id="{CABFD806-5784-40D0-9CEF-122640AC5705}"/>
              </a:ext>
            </a:extLst>
          </p:cNvPr>
          <p:cNvSpPr/>
          <p:nvPr userDrawn="1"/>
        </p:nvSpPr>
        <p:spPr>
          <a:xfrm>
            <a:off x="11333366" y="6177701"/>
            <a:ext cx="610983" cy="610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pic>
        <p:nvPicPr>
          <p:cNvPr id="13" name="Picture 12" descr="A picture containing food, light&#10;&#10;Description automatically generated">
            <a:extLst>
              <a:ext uri="{FF2B5EF4-FFF2-40B4-BE49-F238E27FC236}">
                <a16:creationId xmlns:a16="http://schemas.microsoft.com/office/drawing/2014/main" id="{13A207AD-C916-4788-975C-0565E49DF1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37372" y="6247017"/>
            <a:ext cx="1246641" cy="452501"/>
          </a:xfrm>
          <a:prstGeom prst="rect">
            <a:avLst/>
          </a:prstGeom>
        </p:spPr>
      </p:pic>
      <p:sp>
        <p:nvSpPr>
          <p:cNvPr id="6" name="Text Placeholder 13">
            <a:extLst>
              <a:ext uri="{FF2B5EF4-FFF2-40B4-BE49-F238E27FC236}">
                <a16:creationId xmlns:a16="http://schemas.microsoft.com/office/drawing/2014/main" id="{CDA469CC-55EA-4AFC-A347-B82521FB5544}"/>
              </a:ext>
            </a:extLst>
          </p:cNvPr>
          <p:cNvSpPr>
            <a:spLocks noGrp="1"/>
          </p:cNvSpPr>
          <p:nvPr>
            <p:ph type="body" sz="quarter" idx="12" hasCustomPrompt="1"/>
          </p:nvPr>
        </p:nvSpPr>
        <p:spPr>
          <a:xfrm>
            <a:off x="7678057" y="2901950"/>
            <a:ext cx="4105956" cy="1054100"/>
          </a:xfrm>
        </p:spPr>
        <p:txBody>
          <a:bodyPr anchor="ctr">
            <a:noAutofit/>
          </a:bodyPr>
          <a:lstStyle>
            <a:lvl1pPr marL="0" indent="0" rtl="0">
              <a:buNone/>
              <a:defRPr sz="3600">
                <a:solidFill>
                  <a:schemeClr val="accent5"/>
                </a:solidFill>
              </a:defRPr>
            </a:lvl1pPr>
          </a:lstStyle>
          <a:p>
            <a:pPr lvl="0"/>
            <a:r>
              <a:rPr lang="en-AU"/>
              <a:t>Click to edit Divider Title</a:t>
            </a:r>
          </a:p>
        </p:txBody>
      </p:sp>
    </p:spTree>
    <p:extLst>
      <p:ext uri="{BB962C8B-B14F-4D97-AF65-F5344CB8AC3E}">
        <p14:creationId xmlns:p14="http://schemas.microsoft.com/office/powerpoint/2010/main" val="36579956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 subtitle +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43B7462-7F9B-E74A-A82F-697DD4FFEC66}"/>
              </a:ext>
            </a:extLst>
          </p:cNvPr>
          <p:cNvSpPr>
            <a:spLocks noGrp="1"/>
          </p:cNvSpPr>
          <p:nvPr>
            <p:ph type="body" idx="1"/>
          </p:nvPr>
        </p:nvSpPr>
        <p:spPr>
          <a:xfrm>
            <a:off x="614919" y="1341438"/>
            <a:ext cx="10975297" cy="322002"/>
          </a:xfrm>
        </p:spPr>
        <p:txBody>
          <a:bodyPr wrap="square" tIns="72000" anchor="t" anchorCtr="0">
            <a:noAutofit/>
          </a:bodyPr>
          <a:lstStyle>
            <a:lvl1pPr marL="0" indent="0">
              <a:buNone/>
              <a:defRPr sz="1600" b="1">
                <a:solidFill>
                  <a:schemeClr val="tx2"/>
                </a:solidFill>
              </a:defRPr>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Edit Master text styles</a:t>
            </a:r>
          </a:p>
        </p:txBody>
      </p:sp>
      <p:sp>
        <p:nvSpPr>
          <p:cNvPr id="7" name="Content Placeholder 3">
            <a:extLst>
              <a:ext uri="{FF2B5EF4-FFF2-40B4-BE49-F238E27FC236}">
                <a16:creationId xmlns:a16="http://schemas.microsoft.com/office/drawing/2014/main" id="{0831470F-1BE3-A044-850F-BB0BD6C740B3}"/>
              </a:ext>
            </a:extLst>
          </p:cNvPr>
          <p:cNvSpPr>
            <a:spLocks noGrp="1"/>
          </p:cNvSpPr>
          <p:nvPr>
            <p:ph sz="half" idx="2"/>
          </p:nvPr>
        </p:nvSpPr>
        <p:spPr>
          <a:xfrm>
            <a:off x="614919" y="1762964"/>
            <a:ext cx="10975297" cy="4282403"/>
          </a:xfrm>
        </p:spPr>
        <p:txBody>
          <a:bodyPr vert="horz" lIns="0" tIns="36000" rIns="0" bIns="36000" rtlCol="0">
            <a:noAutofit/>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ADB312B0-6862-7E48-B9DC-B1E35156EA7A}"/>
              </a:ext>
            </a:extLst>
          </p:cNvPr>
          <p:cNvSpPr>
            <a:spLocks noGrp="1"/>
          </p:cNvSpPr>
          <p:nvPr>
            <p:ph type="title"/>
          </p:nvPr>
        </p:nvSpPr>
        <p:spPr/>
        <p:txBody>
          <a:bodyPr/>
          <a:lstStyle/>
          <a:p>
            <a:endParaRPr lang="en-AU"/>
          </a:p>
        </p:txBody>
      </p:sp>
      <p:sp>
        <p:nvSpPr>
          <p:cNvPr id="11" name="Slide Number Placeholder 5">
            <a:extLst>
              <a:ext uri="{FF2B5EF4-FFF2-40B4-BE49-F238E27FC236}">
                <a16:creationId xmlns:a16="http://schemas.microsoft.com/office/drawing/2014/main" id="{8C78ACB0-2ECE-7647-B6F1-7FA7978743B0}"/>
              </a:ext>
            </a:extLst>
          </p:cNvPr>
          <p:cNvSpPr>
            <a:spLocks noGrp="1"/>
          </p:cNvSpPr>
          <p:nvPr>
            <p:ph type="sldNum" sz="quarter" idx="4"/>
          </p:nvPr>
        </p:nvSpPr>
        <p:spPr>
          <a:xfrm>
            <a:off x="11471506" y="6615619"/>
            <a:ext cx="395136" cy="112467"/>
          </a:xfrm>
          <a:prstGeom prst="rect">
            <a:avLst/>
          </a:prstGeom>
        </p:spPr>
        <p:txBody>
          <a:bodyPr vert="horz" lIns="0" tIns="0" rIns="0" bIns="0" rtlCol="0" anchor="ctr">
            <a:spAutoFit/>
          </a:bodyPr>
          <a:lstStyle>
            <a:lvl1pPr algn="r">
              <a:defRPr sz="731" b="0" i="0">
                <a:solidFill>
                  <a:schemeClr val="bg1"/>
                </a:solidFill>
                <a:latin typeface="Lato" panose="020F0502020204030203" pitchFamily="34" charset="77"/>
              </a:defRPr>
            </a:lvl1pPr>
          </a:lstStyle>
          <a:p>
            <a:fld id="{5FDB6A26-BC67-F840-BAE9-2908004CE4AE}" type="slidenum">
              <a:rPr lang="en-AU" smtClean="0"/>
              <a:pPr/>
              <a:t>‹#›</a:t>
            </a:fld>
            <a:endParaRPr lang="en-AU"/>
          </a:p>
        </p:txBody>
      </p:sp>
    </p:spTree>
    <p:extLst>
      <p:ext uri="{BB962C8B-B14F-4D97-AF65-F5344CB8AC3E}">
        <p14:creationId xmlns:p14="http://schemas.microsoft.com/office/powerpoint/2010/main" val="19104005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extLst>
    <p:ext uri="{DCECCB84-F9BA-43D5-87BE-67443E8EF086}">
      <p15:sldGuideLst xmlns:p15="http://schemas.microsoft.com/office/powerpoint/2012/main">
        <p15:guide id="1" pos="308">
          <p15:clr>
            <a:srgbClr val="FBAE40"/>
          </p15:clr>
        </p15:guide>
        <p15:guide id="2" pos="59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771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page 1">
    <p:bg>
      <p:bgPr>
        <a:solidFill>
          <a:schemeClr val="bg1">
            <a:alpha val="98000"/>
          </a:schemeClr>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CDE6B-1EC6-4CD7-87EC-0668D89F8967}"/>
              </a:ext>
            </a:extLst>
          </p:cNvPr>
          <p:cNvGraphicFramePr>
            <a:graphicFrameLocks noChangeAspect="1"/>
          </p:cNvGraphicFramePr>
          <p:nvPr userDrawn="1">
            <p:custDataLst>
              <p:tags r:id="rId1"/>
            </p:custDataLst>
            <p:extLst>
              <p:ext uri="{D42A27DB-BD31-4B8C-83A1-F6EECF244321}">
                <p14:modId xmlns:p14="http://schemas.microsoft.com/office/powerpoint/2010/main" val="41196663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2" name="Object 1" hidden="1">
                        <a:extLst>
                          <a:ext uri="{FF2B5EF4-FFF2-40B4-BE49-F238E27FC236}">
                            <a16:creationId xmlns:a16="http://schemas.microsoft.com/office/drawing/2014/main" id="{2E6CDE6B-1EC6-4CD7-87EC-0668D89F896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able, cake, sitting, fruit&#10;&#10;Description automatically generated">
            <a:extLst>
              <a:ext uri="{FF2B5EF4-FFF2-40B4-BE49-F238E27FC236}">
                <a16:creationId xmlns:a16="http://schemas.microsoft.com/office/drawing/2014/main" id="{47E274C7-1705-4E4D-B401-186AFF9D6E57}"/>
              </a:ext>
            </a:extLst>
          </p:cNvPr>
          <p:cNvPicPr>
            <a:picLocks noChangeAspect="1"/>
          </p:cNvPicPr>
          <p:nvPr userDrawn="1"/>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6494"/>
                    </a14:imgEffect>
                    <a14:imgEffect>
                      <a14:brightnessContrast bright="-75000" contrast="18000"/>
                    </a14:imgEffect>
                  </a14:imgLayer>
                </a14:imgProps>
              </a:ext>
              <a:ext uri="{28A0092B-C50C-407E-A947-70E740481C1C}">
                <a14:useLocalDpi xmlns:a14="http://schemas.microsoft.com/office/drawing/2010/main" val="0"/>
              </a:ext>
            </a:extLst>
          </a:blip>
          <a:srcRect/>
          <a:stretch/>
        </p:blipFill>
        <p:spPr>
          <a:xfrm>
            <a:off x="-1" y="0"/>
            <a:ext cx="12243147" cy="6858000"/>
          </a:xfrm>
          <a:prstGeom prst="rect">
            <a:avLst/>
          </a:prstGeom>
        </p:spPr>
      </p:pic>
      <p:sp>
        <p:nvSpPr>
          <p:cNvPr id="6" name="Text Placeholder 5">
            <a:extLst>
              <a:ext uri="{FF2B5EF4-FFF2-40B4-BE49-F238E27FC236}">
                <a16:creationId xmlns:a16="http://schemas.microsoft.com/office/drawing/2014/main" id="{35F8DED0-A783-471C-8C57-4F03DA38C341}"/>
              </a:ext>
            </a:extLst>
          </p:cNvPr>
          <p:cNvSpPr>
            <a:spLocks noGrp="1"/>
          </p:cNvSpPr>
          <p:nvPr>
            <p:ph type="body" sz="quarter" idx="11" hasCustomPrompt="1"/>
          </p:nvPr>
        </p:nvSpPr>
        <p:spPr>
          <a:xfrm>
            <a:off x="407988" y="3158509"/>
            <a:ext cx="5165498" cy="1036638"/>
          </a:xfrm>
        </p:spPr>
        <p:txBody>
          <a:bodyPr anchor="ctr">
            <a:noAutofit/>
          </a:bodyPr>
          <a:lstStyle>
            <a:lvl1pPr marL="0" indent="0" rtl="0">
              <a:buNone/>
              <a:defRPr sz="3600">
                <a:solidFill>
                  <a:schemeClr val="bg1"/>
                </a:solidFill>
              </a:defRPr>
            </a:lvl1pPr>
          </a:lstStyle>
          <a:p>
            <a:pPr lvl="0"/>
            <a:r>
              <a:rPr lang="en-AU"/>
              <a:t>Click to edit Divider Title </a:t>
            </a:r>
          </a:p>
        </p:txBody>
      </p:sp>
      <p:pic>
        <p:nvPicPr>
          <p:cNvPr id="9" name="Picture 8" descr="A picture containing flower&#10;&#10;Description automatically generated">
            <a:extLst>
              <a:ext uri="{FF2B5EF4-FFF2-40B4-BE49-F238E27FC236}">
                <a16:creationId xmlns:a16="http://schemas.microsoft.com/office/drawing/2014/main" id="{BDAE615C-01DC-4A0B-B602-8BD3355BA2A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10755313" y="6247675"/>
            <a:ext cx="1202191" cy="454675"/>
          </a:xfrm>
          <a:prstGeom prst="rect">
            <a:avLst/>
          </a:prstGeom>
        </p:spPr>
      </p:pic>
      <p:pic>
        <p:nvPicPr>
          <p:cNvPr id="7" name="Picture 6" descr="A picture containing flower&#10;&#10;Description automatically generated">
            <a:extLst>
              <a:ext uri="{FF2B5EF4-FFF2-40B4-BE49-F238E27FC236}">
                <a16:creationId xmlns:a16="http://schemas.microsoft.com/office/drawing/2014/main" id="{8F862229-B764-4D23-A06D-04B229404FC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a:stretch/>
        </p:blipFill>
        <p:spPr>
          <a:xfrm>
            <a:off x="407986" y="633555"/>
            <a:ext cx="5371875" cy="2181798"/>
          </a:xfrm>
          <a:prstGeom prst="rect">
            <a:avLst/>
          </a:prstGeom>
        </p:spPr>
      </p:pic>
      <p:sp>
        <p:nvSpPr>
          <p:cNvPr id="13" name="Text Placeholder 7">
            <a:extLst>
              <a:ext uri="{FF2B5EF4-FFF2-40B4-BE49-F238E27FC236}">
                <a16:creationId xmlns:a16="http://schemas.microsoft.com/office/drawing/2014/main" id="{DE451FE7-EA20-484F-A895-BF47C126AC01}"/>
              </a:ext>
            </a:extLst>
          </p:cNvPr>
          <p:cNvSpPr>
            <a:spLocks noGrp="1"/>
          </p:cNvSpPr>
          <p:nvPr>
            <p:ph type="body" sz="quarter" idx="12" hasCustomPrompt="1"/>
          </p:nvPr>
        </p:nvSpPr>
        <p:spPr>
          <a:xfrm>
            <a:off x="407986" y="5657850"/>
            <a:ext cx="5543551" cy="363538"/>
          </a:xfrm>
          <a:prstGeom prst="rect">
            <a:avLst/>
          </a:prstGeom>
        </p:spPr>
        <p:txBody>
          <a:bodyPr anchor="ctr">
            <a:normAutofit/>
          </a:bodyPr>
          <a:lstStyle>
            <a:lvl1pPr marL="0" indent="0" rtl="0">
              <a:buNone/>
              <a:defRPr sz="1600">
                <a:solidFill>
                  <a:schemeClr val="bg1"/>
                </a:solidFill>
              </a:defRPr>
            </a:lvl1pPr>
          </a:lstStyle>
          <a:p>
            <a:pPr lvl="0"/>
            <a:r>
              <a:rPr lang="en-AU"/>
              <a:t>Click to edit date</a:t>
            </a:r>
          </a:p>
        </p:txBody>
      </p:sp>
      <p:sp>
        <p:nvSpPr>
          <p:cNvPr id="14" name="Text Placeholder 7">
            <a:extLst>
              <a:ext uri="{FF2B5EF4-FFF2-40B4-BE49-F238E27FC236}">
                <a16:creationId xmlns:a16="http://schemas.microsoft.com/office/drawing/2014/main" id="{8566F144-B165-4D25-A162-21AB4188212A}"/>
              </a:ext>
            </a:extLst>
          </p:cNvPr>
          <p:cNvSpPr>
            <a:spLocks noGrp="1"/>
          </p:cNvSpPr>
          <p:nvPr>
            <p:ph type="body" sz="quarter" idx="13" hasCustomPrompt="1"/>
          </p:nvPr>
        </p:nvSpPr>
        <p:spPr>
          <a:xfrm>
            <a:off x="407986" y="5219842"/>
            <a:ext cx="5543551" cy="363538"/>
          </a:xfrm>
          <a:prstGeom prst="rect">
            <a:avLst/>
          </a:prstGeom>
        </p:spPr>
        <p:txBody>
          <a:bodyPr anchor="ctr">
            <a:normAutofit/>
          </a:bodyPr>
          <a:lstStyle>
            <a:lvl1pPr marL="0" indent="0" rtl="0">
              <a:buNone/>
              <a:defRPr sz="1600">
                <a:solidFill>
                  <a:schemeClr val="bg1"/>
                </a:solidFill>
              </a:defRPr>
            </a:lvl1pPr>
          </a:lstStyle>
          <a:p>
            <a:pPr lvl="0"/>
            <a:r>
              <a:rPr lang="en-AU"/>
              <a:t>Click to edit Master subtitle style</a:t>
            </a:r>
          </a:p>
        </p:txBody>
      </p:sp>
    </p:spTree>
    <p:extLst>
      <p:ext uri="{BB962C8B-B14F-4D97-AF65-F5344CB8AC3E}">
        <p14:creationId xmlns:p14="http://schemas.microsoft.com/office/powerpoint/2010/main" val="219112756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48E092E-8FDB-4791-B23A-BF82DF784D04}"/>
              </a:ext>
            </a:extLst>
          </p:cNvPr>
          <p:cNvGraphicFramePr>
            <a:graphicFrameLocks noChangeAspect="1"/>
          </p:cNvGraphicFramePr>
          <p:nvPr userDrawn="1">
            <p:custDataLst>
              <p:tags r:id="rId1"/>
            </p:custDataLst>
            <p:extLst>
              <p:ext uri="{D42A27DB-BD31-4B8C-83A1-F6EECF244321}">
                <p14:modId xmlns:p14="http://schemas.microsoft.com/office/powerpoint/2010/main" val="2503331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ct 3" hidden="1">
                        <a:extLst>
                          <a:ext uri="{FF2B5EF4-FFF2-40B4-BE49-F238E27FC236}">
                            <a16:creationId xmlns:a16="http://schemas.microsoft.com/office/drawing/2014/main" id="{F48E092E-8FDB-4791-B23A-BF82DF784D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B489D69-BD00-44A3-A1A9-9347329E5429}"/>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p:txBody>
          <a:bodyPr>
            <a:noAutofit/>
          </a:bodyPr>
          <a:lstStyle>
            <a:lvl1pPr algn="l" rtl="0">
              <a:defRPr>
                <a:solidFill>
                  <a:schemeClr val="tx2">
                    <a:lumMod val="75000"/>
                  </a:schemeClr>
                </a:solidFill>
              </a:defRPr>
            </a:lvl1pPr>
          </a:lstStyle>
          <a:p>
            <a:endParaRPr lang="en-AU"/>
          </a:p>
        </p:txBody>
      </p:sp>
      <p:sp>
        <p:nvSpPr>
          <p:cNvPr id="13" name="Text Placeholder 12">
            <a:extLst>
              <a:ext uri="{FF2B5EF4-FFF2-40B4-BE49-F238E27FC236}">
                <a16:creationId xmlns:a16="http://schemas.microsoft.com/office/drawing/2014/main" id="{E0D4E338-9010-4884-B41E-F5BA62EDCBCA}"/>
              </a:ext>
            </a:extLst>
          </p:cNvPr>
          <p:cNvSpPr>
            <a:spLocks noGrp="1"/>
          </p:cNvSpPr>
          <p:nvPr>
            <p:ph type="body" sz="quarter" idx="25"/>
          </p:nvPr>
        </p:nvSpPr>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8" name="Slide Number Placeholder 1">
            <a:extLst>
              <a:ext uri="{FF2B5EF4-FFF2-40B4-BE49-F238E27FC236}">
                <a16:creationId xmlns:a16="http://schemas.microsoft.com/office/drawing/2014/main" id="{1CF7353F-DF6B-46D2-8CC6-7FB3B1BD0E7D}"/>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pic>
        <p:nvPicPr>
          <p:cNvPr id="7" name="Picture 6" descr="A picture containing fish, photo, sitting, holding&#10;&#10;Description automatically generated">
            <a:extLst>
              <a:ext uri="{FF2B5EF4-FFF2-40B4-BE49-F238E27FC236}">
                <a16:creationId xmlns:a16="http://schemas.microsoft.com/office/drawing/2014/main" id="{065B7B7D-4493-4965-B3A1-DBFB802C59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10" name="Picture 9" descr="A picture containing fish, photo, sitting, holding&#10;&#10;Description automatically generated">
            <a:extLst>
              <a:ext uri="{FF2B5EF4-FFF2-40B4-BE49-F238E27FC236}">
                <a16:creationId xmlns:a16="http://schemas.microsoft.com/office/drawing/2014/main" id="{07F29801-6578-43BB-A802-379539E32E1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17" name="Title 16">
            <a:extLst>
              <a:ext uri="{FF2B5EF4-FFF2-40B4-BE49-F238E27FC236}">
                <a16:creationId xmlns:a16="http://schemas.microsoft.com/office/drawing/2014/main" id="{15599B98-9305-459B-8057-B049C4A19C66}"/>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136176852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aglin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5B7061-9A46-403F-8703-66A6A11B22CC}"/>
              </a:ext>
            </a:extLst>
          </p:cNvPr>
          <p:cNvGraphicFramePr>
            <a:graphicFrameLocks noChangeAspect="1"/>
          </p:cNvGraphicFramePr>
          <p:nvPr userDrawn="1">
            <p:custDataLst>
              <p:tags r:id="rId1"/>
            </p:custDataLst>
            <p:extLst>
              <p:ext uri="{D42A27DB-BD31-4B8C-83A1-F6EECF244321}">
                <p14:modId xmlns:p14="http://schemas.microsoft.com/office/powerpoint/2010/main" val="19000141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435B7061-9A46-403F-8703-66A6A11B22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30F529B-27C7-4D49-8CA5-FD3FC2CACA78}"/>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p:txBody>
          <a:bodyPr>
            <a:noAutofit/>
          </a:bodyPr>
          <a:lstStyle>
            <a:lvl1pPr algn="l" rtl="0">
              <a:defRPr>
                <a:solidFill>
                  <a:schemeClr val="tx2">
                    <a:lumMod val="75000"/>
                  </a:schemeClr>
                </a:solidFill>
              </a:defRPr>
            </a:lvl1pPr>
          </a:lstStyle>
          <a:p>
            <a:endParaRPr lang="en-AU"/>
          </a:p>
        </p:txBody>
      </p:sp>
      <p:sp>
        <p:nvSpPr>
          <p:cNvPr id="9" name="Text Placeholder 5">
            <a:extLst>
              <a:ext uri="{FF2B5EF4-FFF2-40B4-BE49-F238E27FC236}">
                <a16:creationId xmlns:a16="http://schemas.microsoft.com/office/drawing/2014/main" id="{E7959878-E1C7-4C37-ADDD-17930A9DA597}"/>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
        <p:nvSpPr>
          <p:cNvPr id="11" name="Slide Number Placeholder 1">
            <a:extLst>
              <a:ext uri="{FF2B5EF4-FFF2-40B4-BE49-F238E27FC236}">
                <a16:creationId xmlns:a16="http://schemas.microsoft.com/office/drawing/2014/main" id="{F0A8B2C9-A76B-494C-A9B5-85FD5F2EA7BE}"/>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pic>
        <p:nvPicPr>
          <p:cNvPr id="2" name="Picture 1" descr="A picture containing fish, photo, sitting, holding&#10;&#10;Description automatically generated">
            <a:extLst>
              <a:ext uri="{FF2B5EF4-FFF2-40B4-BE49-F238E27FC236}">
                <a16:creationId xmlns:a16="http://schemas.microsoft.com/office/drawing/2014/main" id="{A52FCE56-3962-4590-9248-B8CEADCBC0B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4" name="Picture 3" descr="A picture containing fish, photo, sitting, holding&#10;&#10;Description automatically generated">
            <a:extLst>
              <a:ext uri="{FF2B5EF4-FFF2-40B4-BE49-F238E27FC236}">
                <a16:creationId xmlns:a16="http://schemas.microsoft.com/office/drawing/2014/main" id="{D476B3D5-22B0-4AA4-9621-80550FBC6B0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5" name="Title 4">
            <a:extLst>
              <a:ext uri="{FF2B5EF4-FFF2-40B4-BE49-F238E27FC236}">
                <a16:creationId xmlns:a16="http://schemas.microsoft.com/office/drawing/2014/main" id="{145D2854-9017-48E6-88C7-DE8F8447D97B}"/>
              </a:ext>
            </a:extLst>
          </p:cNvPr>
          <p:cNvSpPr>
            <a:spLocks noGrp="1"/>
          </p:cNvSpPr>
          <p:nvPr>
            <p:ph type="title"/>
          </p:nvPr>
        </p:nvSpPr>
        <p:spPr/>
        <p:txBody>
          <a:bodyPr vert="horz"/>
          <a:lstStyle>
            <a:lvl1pPr rtl="0">
              <a:defRPr/>
            </a:lvl1pPr>
          </a:lstStyle>
          <a:p>
            <a:r>
              <a:rPr lang="en-AU"/>
              <a:t>Click to edit Master title style</a:t>
            </a:r>
          </a:p>
        </p:txBody>
      </p:sp>
    </p:spTree>
    <p:extLst>
      <p:ext uri="{BB962C8B-B14F-4D97-AF65-F5344CB8AC3E}">
        <p14:creationId xmlns:p14="http://schemas.microsoft.com/office/powerpoint/2010/main" val="1307336948"/>
      </p:ext>
    </p:extLst>
  </p:cSld>
  <p:clrMapOvr>
    <a:masterClrMapping/>
  </p:clrMapOvr>
  <p:extLst>
    <p:ext uri="{DCECCB84-F9BA-43D5-87BE-67443E8EF086}">
      <p15:sldGuideLst xmlns:p15="http://schemas.microsoft.com/office/powerpoint/2012/main">
        <p15:guide id="1" orient="horz" pos="754"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5705608-6790-402F-9EC3-2C4307B25901}"/>
              </a:ext>
            </a:extLst>
          </p:cNvPr>
          <p:cNvGraphicFramePr>
            <a:graphicFrameLocks noChangeAspect="1"/>
          </p:cNvGraphicFramePr>
          <p:nvPr userDrawn="1">
            <p:custDataLst>
              <p:tags r:id="rId1"/>
            </p:custDataLst>
            <p:extLst>
              <p:ext uri="{D42A27DB-BD31-4B8C-83A1-F6EECF244321}">
                <p14:modId xmlns:p14="http://schemas.microsoft.com/office/powerpoint/2010/main" val="3780315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25705608-6790-402F-9EC3-2C4307B259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FED4D3C-73D2-4782-8730-FA6867E8B6E4}"/>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p:txBody>
          <a:bodyPr>
            <a:noAutofit/>
          </a:bodyPr>
          <a:lstStyle>
            <a:lvl1pPr algn="l" rtl="0">
              <a:defRPr>
                <a:solidFill>
                  <a:schemeClr val="tx2">
                    <a:lumMod val="75000"/>
                  </a:schemeClr>
                </a:solidFill>
              </a:defRPr>
            </a:lvl1pPr>
          </a:lstStyle>
          <a:p>
            <a:endParaRPr lang="en-AU"/>
          </a:p>
        </p:txBody>
      </p:sp>
      <p:sp>
        <p:nvSpPr>
          <p:cNvPr id="11" name="Content Placeholder 8">
            <a:extLst>
              <a:ext uri="{FF2B5EF4-FFF2-40B4-BE49-F238E27FC236}">
                <a16:creationId xmlns:a16="http://schemas.microsoft.com/office/drawing/2014/main" id="{FD7A000B-CCA9-4956-87DD-13E12E9691A4}"/>
              </a:ext>
            </a:extLst>
          </p:cNvPr>
          <p:cNvSpPr>
            <a:spLocks noGrp="1"/>
          </p:cNvSpPr>
          <p:nvPr>
            <p:ph sz="quarter" idx="13"/>
          </p:nvPr>
        </p:nvSpPr>
        <p:spPr>
          <a:xfrm>
            <a:off x="407988" y="1335992"/>
            <a:ext cx="11376025" cy="4756833"/>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0" name="Slide Number Placeholder 1">
            <a:extLst>
              <a:ext uri="{FF2B5EF4-FFF2-40B4-BE49-F238E27FC236}">
                <a16:creationId xmlns:a16="http://schemas.microsoft.com/office/drawing/2014/main" id="{C85DF313-F32E-44C8-BF8E-F6667447B24A}"/>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pic>
        <p:nvPicPr>
          <p:cNvPr id="2" name="Picture 1" descr="A picture containing fish, photo, sitting, holding&#10;&#10;Description automatically generated">
            <a:extLst>
              <a:ext uri="{FF2B5EF4-FFF2-40B4-BE49-F238E27FC236}">
                <a16:creationId xmlns:a16="http://schemas.microsoft.com/office/drawing/2014/main" id="{174EE79C-E32F-4B5A-B494-5D556ADED3D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4" name="Picture 3" descr="A picture containing fish, photo, sitting, holding&#10;&#10;Description automatically generated">
            <a:extLst>
              <a:ext uri="{FF2B5EF4-FFF2-40B4-BE49-F238E27FC236}">
                <a16:creationId xmlns:a16="http://schemas.microsoft.com/office/drawing/2014/main" id="{41D84A17-A2C1-48E2-94D4-FDE3F0E935B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6" name="Title 5">
            <a:extLst>
              <a:ext uri="{FF2B5EF4-FFF2-40B4-BE49-F238E27FC236}">
                <a16:creationId xmlns:a16="http://schemas.microsoft.com/office/drawing/2014/main" id="{ECE838E0-D6DE-415F-A73B-7F343CA9A395}"/>
              </a:ext>
            </a:extLst>
          </p:cNvPr>
          <p:cNvSpPr>
            <a:spLocks noGrp="1"/>
          </p:cNvSpPr>
          <p:nvPr>
            <p:ph type="title"/>
          </p:nvPr>
        </p:nvSpPr>
        <p:spPr/>
        <p:txBody>
          <a:bodyPr vert="horz"/>
          <a:lstStyle>
            <a:lvl1pPr rtl="0">
              <a:defRPr/>
            </a:lvl1pPr>
          </a:lstStyle>
          <a:p>
            <a:r>
              <a:rPr lang="en-AU"/>
              <a:t>Click to edit Master title style</a:t>
            </a:r>
          </a:p>
        </p:txBody>
      </p:sp>
      <p:sp>
        <p:nvSpPr>
          <p:cNvPr id="15" name="Text Placeholder 5">
            <a:extLst>
              <a:ext uri="{FF2B5EF4-FFF2-40B4-BE49-F238E27FC236}">
                <a16:creationId xmlns:a16="http://schemas.microsoft.com/office/drawing/2014/main" id="{E100519A-3B74-46FE-8B86-155ECFFA0444}"/>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Tree>
    <p:extLst>
      <p:ext uri="{BB962C8B-B14F-4D97-AF65-F5344CB8AC3E}">
        <p14:creationId xmlns:p14="http://schemas.microsoft.com/office/powerpoint/2010/main" val="2492664631"/>
      </p:ext>
    </p:extLst>
  </p:cSld>
  <p:clrMapOvr>
    <a:masterClrMapping/>
  </p:clrMapOvr>
  <p:extLst>
    <p:ext uri="{DCECCB84-F9BA-43D5-87BE-67443E8EF086}">
      <p15:sldGuideLst xmlns:p15="http://schemas.microsoft.com/office/powerpoint/2012/main">
        <p15:guide id="1" orient="horz" pos="754" userDrawn="1">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5B65715-0987-4D0A-872C-4CFF3156864E}"/>
              </a:ext>
            </a:extLst>
          </p:cNvPr>
          <p:cNvGraphicFramePr>
            <a:graphicFrameLocks noChangeAspect="1"/>
          </p:cNvGraphicFramePr>
          <p:nvPr userDrawn="1">
            <p:custDataLst>
              <p:tags r:id="rId1"/>
            </p:custDataLst>
            <p:extLst>
              <p:ext uri="{D42A27DB-BD31-4B8C-83A1-F6EECF244321}">
                <p14:modId xmlns:p14="http://schemas.microsoft.com/office/powerpoint/2010/main" val="3848535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15B65715-0987-4D0A-872C-4CFF315686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704DA2A-A26D-4CEA-9BAB-BE937E174BE2}"/>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p:txBody>
          <a:bodyPr>
            <a:noAutofit/>
          </a:bodyPr>
          <a:lstStyle>
            <a:lvl1pPr algn="l" rtl="0">
              <a:defRPr>
                <a:solidFill>
                  <a:schemeClr val="tx2">
                    <a:lumMod val="75000"/>
                  </a:schemeClr>
                </a:solidFill>
              </a:defRPr>
            </a:lvl1pPr>
          </a:lstStyle>
          <a:p>
            <a:endParaRPr lang="en-AU"/>
          </a:p>
        </p:txBody>
      </p:sp>
      <p:sp>
        <p:nvSpPr>
          <p:cNvPr id="12" name="Text Placeholder 6">
            <a:extLst>
              <a:ext uri="{FF2B5EF4-FFF2-40B4-BE49-F238E27FC236}">
                <a16:creationId xmlns:a16="http://schemas.microsoft.com/office/drawing/2014/main" id="{C56875BD-BD69-4212-B0CA-8D07187C6D91}"/>
              </a:ext>
            </a:extLst>
          </p:cNvPr>
          <p:cNvSpPr>
            <a:spLocks noGrp="1"/>
          </p:cNvSpPr>
          <p:nvPr>
            <p:ph type="body" sz="quarter" idx="13" hasCustomPrompt="1"/>
          </p:nvPr>
        </p:nvSpPr>
        <p:spPr>
          <a:xfrm>
            <a:off x="407988" y="1289007"/>
            <a:ext cx="5472112" cy="360362"/>
          </a:xfrm>
        </p:spPr>
        <p:txBody>
          <a:bodyPr anchor="b">
            <a:noAutofit/>
          </a:bodyPr>
          <a:lstStyle>
            <a:lvl1pPr marL="0" indent="0" rtl="0">
              <a:buNone/>
              <a:defRPr/>
            </a:lvl1pPr>
            <a:lvl2pPr marL="457200" indent="0">
              <a:buNone/>
              <a:defRPr/>
            </a:lvl2pPr>
            <a:lvl3pPr marL="914400" indent="0">
              <a:buNone/>
              <a:defRPr/>
            </a:lvl3pPr>
            <a:lvl4pPr marL="1371600" indent="0">
              <a:buNone/>
              <a:defRPr/>
            </a:lvl4pPr>
            <a:lvl5pPr marL="1828800" indent="0">
              <a:buNone/>
              <a:defRPr/>
            </a:lvl5pPr>
          </a:lstStyle>
          <a:p>
            <a:pPr lvl="0"/>
            <a:r>
              <a:rPr lang="en-AU"/>
              <a:t>Click to edit Title text styles</a:t>
            </a:r>
          </a:p>
        </p:txBody>
      </p:sp>
      <p:sp>
        <p:nvSpPr>
          <p:cNvPr id="13" name="Text Placeholder 8">
            <a:extLst>
              <a:ext uri="{FF2B5EF4-FFF2-40B4-BE49-F238E27FC236}">
                <a16:creationId xmlns:a16="http://schemas.microsoft.com/office/drawing/2014/main" id="{80798AAD-CE7A-4C33-A7A4-82AE5C84D005}"/>
              </a:ext>
            </a:extLst>
          </p:cNvPr>
          <p:cNvSpPr>
            <a:spLocks noGrp="1"/>
          </p:cNvSpPr>
          <p:nvPr>
            <p:ph type="body" sz="quarter" idx="14" hasCustomPrompt="1"/>
          </p:nvPr>
        </p:nvSpPr>
        <p:spPr>
          <a:xfrm>
            <a:off x="6311881" y="1289103"/>
            <a:ext cx="5472112" cy="360266"/>
          </a:xfrm>
        </p:spPr>
        <p:txBody>
          <a:bodyPr anchor="b">
            <a:noAutofit/>
          </a:bodyPr>
          <a:lstStyle>
            <a:lvl1pPr marL="0" indent="0" rtl="0">
              <a:buNone/>
              <a:defRPr/>
            </a:lvl1pPr>
          </a:lstStyle>
          <a:p>
            <a:pPr lvl="0"/>
            <a:r>
              <a:rPr lang="en-AU"/>
              <a:t>Click to edit Title text styles</a:t>
            </a:r>
          </a:p>
        </p:txBody>
      </p:sp>
      <p:sp>
        <p:nvSpPr>
          <p:cNvPr id="14" name="Content Placeholder 10">
            <a:extLst>
              <a:ext uri="{FF2B5EF4-FFF2-40B4-BE49-F238E27FC236}">
                <a16:creationId xmlns:a16="http://schemas.microsoft.com/office/drawing/2014/main" id="{086129DE-33E6-4EFF-B65C-5054F974D8B0}"/>
              </a:ext>
            </a:extLst>
          </p:cNvPr>
          <p:cNvSpPr>
            <a:spLocks noGrp="1"/>
          </p:cNvSpPr>
          <p:nvPr>
            <p:ph sz="quarter" idx="15"/>
          </p:nvPr>
        </p:nvSpPr>
        <p:spPr>
          <a:xfrm>
            <a:off x="407988" y="1700645"/>
            <a:ext cx="5472112"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5" name="Content Placeholder 12">
            <a:extLst>
              <a:ext uri="{FF2B5EF4-FFF2-40B4-BE49-F238E27FC236}">
                <a16:creationId xmlns:a16="http://schemas.microsoft.com/office/drawing/2014/main" id="{0937953F-8011-45A7-A24D-0E24C79275CB}"/>
              </a:ext>
            </a:extLst>
          </p:cNvPr>
          <p:cNvSpPr>
            <a:spLocks noGrp="1"/>
          </p:cNvSpPr>
          <p:nvPr>
            <p:ph sz="quarter" idx="16"/>
          </p:nvPr>
        </p:nvSpPr>
        <p:spPr>
          <a:xfrm>
            <a:off x="6311881" y="1700542"/>
            <a:ext cx="5472112"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6" name="Slide Number Placeholder 1">
            <a:extLst>
              <a:ext uri="{FF2B5EF4-FFF2-40B4-BE49-F238E27FC236}">
                <a16:creationId xmlns:a16="http://schemas.microsoft.com/office/drawing/2014/main" id="{360B7EBC-E5A2-4010-98CE-E431D5585C22}"/>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pic>
        <p:nvPicPr>
          <p:cNvPr id="4" name="Picture 3" descr="A picture containing fish, photo, sitting, holding&#10;&#10;Description automatically generated">
            <a:extLst>
              <a:ext uri="{FF2B5EF4-FFF2-40B4-BE49-F238E27FC236}">
                <a16:creationId xmlns:a16="http://schemas.microsoft.com/office/drawing/2014/main" id="{1B29A387-94A2-4094-B6C9-F39596C90C2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5" name="Picture 4" descr="A picture containing fish, photo, sitting, holding&#10;&#10;Description automatically generated">
            <a:extLst>
              <a:ext uri="{FF2B5EF4-FFF2-40B4-BE49-F238E27FC236}">
                <a16:creationId xmlns:a16="http://schemas.microsoft.com/office/drawing/2014/main" id="{6AF7721B-8D1D-4754-A1A5-5F1B0FB49F2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6" name="Title 5">
            <a:extLst>
              <a:ext uri="{FF2B5EF4-FFF2-40B4-BE49-F238E27FC236}">
                <a16:creationId xmlns:a16="http://schemas.microsoft.com/office/drawing/2014/main" id="{1E544129-EA15-4F9C-B072-737359553270}"/>
              </a:ext>
            </a:extLst>
          </p:cNvPr>
          <p:cNvSpPr>
            <a:spLocks noGrp="1"/>
          </p:cNvSpPr>
          <p:nvPr>
            <p:ph type="title"/>
          </p:nvPr>
        </p:nvSpPr>
        <p:spPr/>
        <p:txBody>
          <a:bodyPr vert="horz"/>
          <a:lstStyle>
            <a:lvl1pPr rtl="0">
              <a:defRPr/>
            </a:lvl1pPr>
          </a:lstStyle>
          <a:p>
            <a:r>
              <a:rPr lang="en-AU"/>
              <a:t>Click to edit Master title style</a:t>
            </a:r>
          </a:p>
        </p:txBody>
      </p:sp>
      <p:sp>
        <p:nvSpPr>
          <p:cNvPr id="22" name="Text Placeholder 5">
            <a:extLst>
              <a:ext uri="{FF2B5EF4-FFF2-40B4-BE49-F238E27FC236}">
                <a16:creationId xmlns:a16="http://schemas.microsoft.com/office/drawing/2014/main" id="{5B2E63BC-8167-4DCA-868A-CAE777535882}"/>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Tree>
    <p:extLst>
      <p:ext uri="{BB962C8B-B14F-4D97-AF65-F5344CB8AC3E}">
        <p14:creationId xmlns:p14="http://schemas.microsoft.com/office/powerpoint/2010/main" val="3707082205"/>
      </p:ext>
    </p:extLst>
  </p:cSld>
  <p:clrMapOvr>
    <a:masterClrMapping/>
  </p:clrMapOvr>
  <p:extLst>
    <p:ext uri="{DCECCB84-F9BA-43D5-87BE-67443E8EF086}">
      <p15:sldGuideLst xmlns:p15="http://schemas.microsoft.com/office/powerpoint/2012/main">
        <p15:guide id="3" pos="3976" userDrawn="1">
          <p15:clr>
            <a:srgbClr val="A4A3A4"/>
          </p15:clr>
        </p15:guide>
        <p15:guide id="5" orient="horz" pos="754" userDrawn="1">
          <p15:clr>
            <a:srgbClr val="A4A3A4"/>
          </p15:clr>
        </p15:guide>
        <p15:guide id="6" pos="3840" userDrawn="1">
          <p15:clr>
            <a:srgbClr val="C35EA4"/>
          </p15:clr>
        </p15:guide>
        <p15:guide id="7" pos="3704"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5B65715-0987-4D0A-872C-4CFF3156864E}"/>
              </a:ext>
            </a:extLst>
          </p:cNvPr>
          <p:cNvGraphicFramePr>
            <a:graphicFrameLocks noChangeAspect="1"/>
          </p:cNvGraphicFramePr>
          <p:nvPr userDrawn="1">
            <p:custDataLst>
              <p:tags r:id="rId1"/>
            </p:custDataLst>
            <p:extLst>
              <p:ext uri="{D42A27DB-BD31-4B8C-83A1-F6EECF244321}">
                <p14:modId xmlns:p14="http://schemas.microsoft.com/office/powerpoint/2010/main" val="988614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15B65715-0987-4D0A-872C-4CFF315686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C8CBB414-A2A2-4AE7-A1FB-80867600F524}"/>
              </a:ext>
            </a:extLst>
          </p:cNvPr>
          <p:cNvPicPr>
            <a:picLocks noChangeAspect="1"/>
          </p:cNvPicPr>
          <p:nvPr userDrawn="1"/>
        </p:nvPicPr>
        <p:blipFill rotWithShape="1">
          <a:blip r:embed="rId6"/>
          <a:srcRect l="29486" r="-1"/>
          <a:stretch/>
        </p:blipFill>
        <p:spPr>
          <a:xfrm flipH="1">
            <a:off x="6095991" y="0"/>
            <a:ext cx="6097181" cy="6858000"/>
          </a:xfrm>
          <a:prstGeom prst="rect">
            <a:avLst/>
          </a:prstGeom>
        </p:spPr>
      </p:pic>
      <p:sp>
        <p:nvSpPr>
          <p:cNvPr id="2" name="Rectangle 1" hidden="1">
            <a:extLst>
              <a:ext uri="{FF2B5EF4-FFF2-40B4-BE49-F238E27FC236}">
                <a16:creationId xmlns:a16="http://schemas.microsoft.com/office/drawing/2014/main" id="{A704DA2A-A26D-4CEA-9BAB-BE937E174BE2}"/>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a:xfrm>
            <a:off x="1914524" y="6293134"/>
            <a:ext cx="3965576" cy="360266"/>
          </a:xfrm>
        </p:spPr>
        <p:txBody>
          <a:bodyPr>
            <a:noAutofit/>
          </a:bodyPr>
          <a:lstStyle>
            <a:lvl1pPr algn="l" rtl="0">
              <a:defRPr>
                <a:solidFill>
                  <a:schemeClr val="tx2">
                    <a:lumMod val="75000"/>
                  </a:schemeClr>
                </a:solidFill>
              </a:defRPr>
            </a:lvl1pPr>
          </a:lstStyle>
          <a:p>
            <a:endParaRPr lang="en-AU"/>
          </a:p>
        </p:txBody>
      </p:sp>
      <p:sp>
        <p:nvSpPr>
          <p:cNvPr id="12" name="Text Placeholder 6">
            <a:extLst>
              <a:ext uri="{FF2B5EF4-FFF2-40B4-BE49-F238E27FC236}">
                <a16:creationId xmlns:a16="http://schemas.microsoft.com/office/drawing/2014/main" id="{C56875BD-BD69-4212-B0CA-8D07187C6D91}"/>
              </a:ext>
            </a:extLst>
          </p:cNvPr>
          <p:cNvSpPr>
            <a:spLocks noGrp="1"/>
          </p:cNvSpPr>
          <p:nvPr>
            <p:ph type="body" sz="quarter" idx="13" hasCustomPrompt="1"/>
          </p:nvPr>
        </p:nvSpPr>
        <p:spPr>
          <a:xfrm>
            <a:off x="407988" y="1289007"/>
            <a:ext cx="5472112" cy="360362"/>
          </a:xfrm>
        </p:spPr>
        <p:txBody>
          <a:bodyPr anchor="b">
            <a:noAutofit/>
          </a:bodyPr>
          <a:lstStyle>
            <a:lvl1pPr marL="0" indent="0" rtl="0">
              <a:buNone/>
              <a:defRPr/>
            </a:lvl1pPr>
            <a:lvl2pPr marL="457200" indent="0">
              <a:buNone/>
              <a:defRPr/>
            </a:lvl2pPr>
            <a:lvl3pPr marL="914400" indent="0">
              <a:buNone/>
              <a:defRPr/>
            </a:lvl3pPr>
            <a:lvl4pPr marL="1371600" indent="0">
              <a:buNone/>
              <a:defRPr/>
            </a:lvl4pPr>
            <a:lvl5pPr marL="1828800" indent="0">
              <a:buNone/>
              <a:defRPr/>
            </a:lvl5pPr>
          </a:lstStyle>
          <a:p>
            <a:pPr lvl="0"/>
            <a:r>
              <a:rPr lang="en-AU"/>
              <a:t>Click to edit Title text styles</a:t>
            </a:r>
          </a:p>
        </p:txBody>
      </p:sp>
      <p:sp>
        <p:nvSpPr>
          <p:cNvPr id="14" name="Content Placeholder 10">
            <a:extLst>
              <a:ext uri="{FF2B5EF4-FFF2-40B4-BE49-F238E27FC236}">
                <a16:creationId xmlns:a16="http://schemas.microsoft.com/office/drawing/2014/main" id="{086129DE-33E6-4EFF-B65C-5054F974D8B0}"/>
              </a:ext>
            </a:extLst>
          </p:cNvPr>
          <p:cNvSpPr>
            <a:spLocks noGrp="1"/>
          </p:cNvSpPr>
          <p:nvPr>
            <p:ph sz="quarter" idx="15"/>
          </p:nvPr>
        </p:nvSpPr>
        <p:spPr>
          <a:xfrm>
            <a:off x="407988" y="1700645"/>
            <a:ext cx="5472112"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pic>
        <p:nvPicPr>
          <p:cNvPr id="4" name="Picture 3" descr="A picture containing fish, photo, sitting, holding&#10;&#10;Description automatically generated">
            <a:extLst>
              <a:ext uri="{FF2B5EF4-FFF2-40B4-BE49-F238E27FC236}">
                <a16:creationId xmlns:a16="http://schemas.microsoft.com/office/drawing/2014/main" id="{1B29A387-94A2-4094-B6C9-F39596C90C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5" name="Picture 4" descr="A picture containing fish, photo, sitting, holding&#10;&#10;Description automatically generated">
            <a:extLst>
              <a:ext uri="{FF2B5EF4-FFF2-40B4-BE49-F238E27FC236}">
                <a16:creationId xmlns:a16="http://schemas.microsoft.com/office/drawing/2014/main" id="{6AF7721B-8D1D-4754-A1A5-5F1B0FB49F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6" name="Title 5">
            <a:extLst>
              <a:ext uri="{FF2B5EF4-FFF2-40B4-BE49-F238E27FC236}">
                <a16:creationId xmlns:a16="http://schemas.microsoft.com/office/drawing/2014/main" id="{1E544129-EA15-4F9C-B072-737359553270}"/>
              </a:ext>
            </a:extLst>
          </p:cNvPr>
          <p:cNvSpPr>
            <a:spLocks noGrp="1"/>
          </p:cNvSpPr>
          <p:nvPr>
            <p:ph type="title"/>
          </p:nvPr>
        </p:nvSpPr>
        <p:spPr>
          <a:xfrm>
            <a:off x="407987" y="168103"/>
            <a:ext cx="5472113" cy="515388"/>
          </a:xfrm>
        </p:spPr>
        <p:txBody>
          <a:bodyPr vert="horz"/>
          <a:lstStyle>
            <a:lvl1pPr rtl="0">
              <a:defRPr/>
            </a:lvl1pPr>
          </a:lstStyle>
          <a:p>
            <a:r>
              <a:rPr lang="en-AU"/>
              <a:t>Click to edit Master title style</a:t>
            </a:r>
          </a:p>
        </p:txBody>
      </p:sp>
      <p:sp>
        <p:nvSpPr>
          <p:cNvPr id="22" name="Text Placeholder 5">
            <a:extLst>
              <a:ext uri="{FF2B5EF4-FFF2-40B4-BE49-F238E27FC236}">
                <a16:creationId xmlns:a16="http://schemas.microsoft.com/office/drawing/2014/main" id="{5B2E63BC-8167-4DCA-868A-CAE777535882}"/>
              </a:ext>
            </a:extLst>
          </p:cNvPr>
          <p:cNvSpPr>
            <a:spLocks noGrp="1"/>
          </p:cNvSpPr>
          <p:nvPr>
            <p:ph type="body" sz="quarter" idx="12" hasCustomPrompt="1"/>
          </p:nvPr>
        </p:nvSpPr>
        <p:spPr>
          <a:xfrm>
            <a:off x="410369" y="668424"/>
            <a:ext cx="5469732" cy="531900"/>
          </a:xfrm>
        </p:spPr>
        <p:txBody>
          <a:bodyPr>
            <a:noAutofit/>
          </a:bodyPr>
          <a:lstStyle>
            <a:lvl1pPr marL="0" indent="0" rtl="0">
              <a:buNone/>
              <a:defRPr sz="1800" b="0">
                <a:solidFill>
                  <a:schemeClr val="accent2"/>
                </a:solidFill>
              </a:defRPr>
            </a:lvl1pPr>
          </a:lstStyle>
          <a:p>
            <a:pPr lvl="0"/>
            <a:r>
              <a:rPr lang="en-AU"/>
              <a:t>Click to edit tagline</a:t>
            </a:r>
          </a:p>
        </p:txBody>
      </p:sp>
    </p:spTree>
    <p:extLst>
      <p:ext uri="{BB962C8B-B14F-4D97-AF65-F5344CB8AC3E}">
        <p14:creationId xmlns:p14="http://schemas.microsoft.com/office/powerpoint/2010/main" val="653896682"/>
      </p:ext>
    </p:extLst>
  </p:cSld>
  <p:clrMapOvr>
    <a:masterClrMapping/>
  </p:clrMapOvr>
  <p:extLst>
    <p:ext uri="{DCECCB84-F9BA-43D5-87BE-67443E8EF086}">
      <p15:sldGuideLst xmlns:p15="http://schemas.microsoft.com/office/powerpoint/2012/main">
        <p15:guide id="3" pos="3976" userDrawn="1">
          <p15:clr>
            <a:srgbClr val="A4A3A4"/>
          </p15:clr>
        </p15:guide>
        <p15:guide id="5" orient="horz" pos="754" userDrawn="1">
          <p15:clr>
            <a:srgbClr val="A4A3A4"/>
          </p15:clr>
        </p15:guide>
        <p15:guide id="6" pos="3840" userDrawn="1">
          <p15:clr>
            <a:srgbClr val="C35EA4"/>
          </p15:clr>
        </p15:guide>
        <p15:guide id="7" pos="3704"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C54E673-8613-46F2-BAEF-736F40DFDB4C}"/>
              </a:ext>
            </a:extLst>
          </p:cNvPr>
          <p:cNvGraphicFramePr>
            <a:graphicFrameLocks noChangeAspect="1"/>
          </p:cNvGraphicFramePr>
          <p:nvPr userDrawn="1">
            <p:custDataLst>
              <p:tags r:id="rId1"/>
            </p:custDataLst>
            <p:extLst>
              <p:ext uri="{D42A27DB-BD31-4B8C-83A1-F6EECF244321}">
                <p14:modId xmlns:p14="http://schemas.microsoft.com/office/powerpoint/2010/main" val="3000219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4C54E673-8613-46F2-BAEF-736F40DFDB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B9537B7-B177-4364-9F99-3BB416B00C31}"/>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488C9BA1-64C2-46B8-B4C8-DFCB66097EDA}"/>
              </a:ext>
            </a:extLst>
          </p:cNvPr>
          <p:cNvSpPr>
            <a:spLocks noGrp="1"/>
          </p:cNvSpPr>
          <p:nvPr>
            <p:ph type="ftr" sz="quarter" idx="23"/>
          </p:nvPr>
        </p:nvSpPr>
        <p:spPr/>
        <p:txBody>
          <a:bodyPr>
            <a:noAutofit/>
          </a:bodyPr>
          <a:lstStyle>
            <a:lvl1pPr algn="l" rtl="0">
              <a:defRPr>
                <a:solidFill>
                  <a:schemeClr val="tx2">
                    <a:lumMod val="75000"/>
                  </a:schemeClr>
                </a:solidFill>
              </a:defRPr>
            </a:lvl1pPr>
          </a:lstStyle>
          <a:p>
            <a:endParaRPr lang="en-AU"/>
          </a:p>
        </p:txBody>
      </p:sp>
      <p:sp>
        <p:nvSpPr>
          <p:cNvPr id="10" name="Content Placeholder 10">
            <a:extLst>
              <a:ext uri="{FF2B5EF4-FFF2-40B4-BE49-F238E27FC236}">
                <a16:creationId xmlns:a16="http://schemas.microsoft.com/office/drawing/2014/main" id="{2C461A9B-B1D7-49D6-BC9A-BEBF91F618B7}"/>
              </a:ext>
            </a:extLst>
          </p:cNvPr>
          <p:cNvSpPr>
            <a:spLocks noGrp="1"/>
          </p:cNvSpPr>
          <p:nvPr>
            <p:ph sz="quarter" idx="15"/>
          </p:nvPr>
        </p:nvSpPr>
        <p:spPr>
          <a:xfrm>
            <a:off x="414763" y="1700645"/>
            <a:ext cx="3519064"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1" name="Content Placeholder 12">
            <a:extLst>
              <a:ext uri="{FF2B5EF4-FFF2-40B4-BE49-F238E27FC236}">
                <a16:creationId xmlns:a16="http://schemas.microsoft.com/office/drawing/2014/main" id="{AA1966D2-0903-48EB-9DD9-505088DEDC07}"/>
              </a:ext>
            </a:extLst>
          </p:cNvPr>
          <p:cNvSpPr>
            <a:spLocks noGrp="1"/>
          </p:cNvSpPr>
          <p:nvPr>
            <p:ph sz="quarter" idx="16"/>
          </p:nvPr>
        </p:nvSpPr>
        <p:spPr>
          <a:xfrm>
            <a:off x="8258174" y="1700645"/>
            <a:ext cx="3519064"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21" name="Text Placeholder 6">
            <a:extLst>
              <a:ext uri="{FF2B5EF4-FFF2-40B4-BE49-F238E27FC236}">
                <a16:creationId xmlns:a16="http://schemas.microsoft.com/office/drawing/2014/main" id="{133B1CD0-9046-439F-918E-30577F2ED2C4}"/>
              </a:ext>
            </a:extLst>
          </p:cNvPr>
          <p:cNvSpPr>
            <a:spLocks noGrp="1"/>
          </p:cNvSpPr>
          <p:nvPr>
            <p:ph type="body" sz="quarter" idx="13" hasCustomPrompt="1"/>
          </p:nvPr>
        </p:nvSpPr>
        <p:spPr>
          <a:xfrm>
            <a:off x="407517" y="1289007"/>
            <a:ext cx="3527168" cy="360362"/>
          </a:xfrm>
        </p:spPr>
        <p:txBody>
          <a:bodyPr anchor="b">
            <a:noAutofit/>
          </a:bodyPr>
          <a:lstStyle>
            <a:lvl1pPr marL="0" indent="0" rtl="0">
              <a:buNone/>
              <a:defRPr/>
            </a:lvl1pPr>
            <a:lvl2pPr marL="457200" indent="0">
              <a:buNone/>
              <a:defRPr/>
            </a:lvl2pPr>
            <a:lvl3pPr marL="914400" indent="0">
              <a:buNone/>
              <a:defRPr/>
            </a:lvl3pPr>
            <a:lvl4pPr marL="1371600" indent="0">
              <a:buNone/>
              <a:defRPr/>
            </a:lvl4pPr>
            <a:lvl5pPr marL="1828800" indent="0">
              <a:buNone/>
              <a:defRPr/>
            </a:lvl5pPr>
          </a:lstStyle>
          <a:p>
            <a:pPr lvl="0"/>
            <a:r>
              <a:rPr lang="en-AU"/>
              <a:t>Click to edit Title text styles</a:t>
            </a:r>
          </a:p>
        </p:txBody>
      </p:sp>
      <p:sp>
        <p:nvSpPr>
          <p:cNvPr id="22" name="Text Placeholder 8">
            <a:extLst>
              <a:ext uri="{FF2B5EF4-FFF2-40B4-BE49-F238E27FC236}">
                <a16:creationId xmlns:a16="http://schemas.microsoft.com/office/drawing/2014/main" id="{6B6FEB5B-01B0-4FCE-9338-B8F4F74D8CE6}"/>
              </a:ext>
            </a:extLst>
          </p:cNvPr>
          <p:cNvSpPr>
            <a:spLocks noGrp="1"/>
          </p:cNvSpPr>
          <p:nvPr>
            <p:ph type="body" sz="quarter" idx="14" hasCustomPrompt="1"/>
          </p:nvPr>
        </p:nvSpPr>
        <p:spPr>
          <a:xfrm>
            <a:off x="8258174" y="1289007"/>
            <a:ext cx="3525141" cy="360266"/>
          </a:xfrm>
        </p:spPr>
        <p:txBody>
          <a:bodyPr anchor="b">
            <a:noAutofit/>
          </a:bodyPr>
          <a:lstStyle>
            <a:lvl1pPr marL="0" indent="0" rtl="0">
              <a:buNone/>
              <a:defRPr/>
            </a:lvl1pPr>
          </a:lstStyle>
          <a:p>
            <a:pPr lvl="0"/>
            <a:r>
              <a:rPr lang="en-AU"/>
              <a:t>Click to edit Title text styles</a:t>
            </a:r>
          </a:p>
        </p:txBody>
      </p:sp>
      <p:sp>
        <p:nvSpPr>
          <p:cNvPr id="23" name="Text Placeholder 8">
            <a:extLst>
              <a:ext uri="{FF2B5EF4-FFF2-40B4-BE49-F238E27FC236}">
                <a16:creationId xmlns:a16="http://schemas.microsoft.com/office/drawing/2014/main" id="{E69E1197-F7CB-4398-A059-178887167D0C}"/>
              </a:ext>
            </a:extLst>
          </p:cNvPr>
          <p:cNvSpPr>
            <a:spLocks noGrp="1"/>
          </p:cNvSpPr>
          <p:nvPr>
            <p:ph type="body" sz="quarter" idx="25" hasCustomPrompt="1"/>
          </p:nvPr>
        </p:nvSpPr>
        <p:spPr>
          <a:xfrm>
            <a:off x="4336469" y="1289007"/>
            <a:ext cx="3519064" cy="360266"/>
          </a:xfrm>
        </p:spPr>
        <p:txBody>
          <a:bodyPr anchor="b">
            <a:noAutofit/>
          </a:bodyPr>
          <a:lstStyle>
            <a:lvl1pPr marL="0" indent="0" rtl="0">
              <a:buNone/>
              <a:defRPr/>
            </a:lvl1pPr>
          </a:lstStyle>
          <a:p>
            <a:pPr lvl="0"/>
            <a:r>
              <a:rPr lang="en-AU"/>
              <a:t>Click to edit Title text styles</a:t>
            </a:r>
          </a:p>
        </p:txBody>
      </p:sp>
      <p:sp>
        <p:nvSpPr>
          <p:cNvPr id="17" name="Slide Number Placeholder 1">
            <a:extLst>
              <a:ext uri="{FF2B5EF4-FFF2-40B4-BE49-F238E27FC236}">
                <a16:creationId xmlns:a16="http://schemas.microsoft.com/office/drawing/2014/main" id="{7ADB82AB-F981-44C9-87FC-C19B67881000}"/>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pic>
        <p:nvPicPr>
          <p:cNvPr id="4" name="Picture 3" descr="A picture containing fish, photo, sitting, holding&#10;&#10;Description automatically generated">
            <a:extLst>
              <a:ext uri="{FF2B5EF4-FFF2-40B4-BE49-F238E27FC236}">
                <a16:creationId xmlns:a16="http://schemas.microsoft.com/office/drawing/2014/main" id="{623D4B57-5673-4813-98A0-4E9CD1FFA20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5" name="Picture 4" descr="A picture containing fish, photo, sitting, holding&#10;&#10;Description automatically generated">
            <a:extLst>
              <a:ext uri="{FF2B5EF4-FFF2-40B4-BE49-F238E27FC236}">
                <a16:creationId xmlns:a16="http://schemas.microsoft.com/office/drawing/2014/main" id="{0782775A-F3CE-4918-8E24-D80FD0A824C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6" name="Title 5">
            <a:extLst>
              <a:ext uri="{FF2B5EF4-FFF2-40B4-BE49-F238E27FC236}">
                <a16:creationId xmlns:a16="http://schemas.microsoft.com/office/drawing/2014/main" id="{2AF1A286-F50A-4BD0-94E2-6AA87A5AC48C}"/>
              </a:ext>
            </a:extLst>
          </p:cNvPr>
          <p:cNvSpPr>
            <a:spLocks noGrp="1"/>
          </p:cNvSpPr>
          <p:nvPr>
            <p:ph type="title"/>
          </p:nvPr>
        </p:nvSpPr>
        <p:spPr/>
        <p:txBody>
          <a:bodyPr vert="horz"/>
          <a:lstStyle>
            <a:lvl1pPr rtl="0">
              <a:defRPr/>
            </a:lvl1pPr>
          </a:lstStyle>
          <a:p>
            <a:r>
              <a:rPr lang="en-AU"/>
              <a:t>Click to edit Master title style</a:t>
            </a:r>
          </a:p>
        </p:txBody>
      </p:sp>
      <p:sp>
        <p:nvSpPr>
          <p:cNvPr id="26" name="Text Placeholder 5">
            <a:extLst>
              <a:ext uri="{FF2B5EF4-FFF2-40B4-BE49-F238E27FC236}">
                <a16:creationId xmlns:a16="http://schemas.microsoft.com/office/drawing/2014/main" id="{3E19BAF7-EF80-4BFA-8E24-1EA4D399B4BB}"/>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
        <p:nvSpPr>
          <p:cNvPr id="16" name="Content Placeholder 12">
            <a:extLst>
              <a:ext uri="{FF2B5EF4-FFF2-40B4-BE49-F238E27FC236}">
                <a16:creationId xmlns:a16="http://schemas.microsoft.com/office/drawing/2014/main" id="{8401D5A8-263E-4375-B7B9-A526C49E15C8}"/>
              </a:ext>
            </a:extLst>
          </p:cNvPr>
          <p:cNvSpPr>
            <a:spLocks noGrp="1"/>
          </p:cNvSpPr>
          <p:nvPr>
            <p:ph sz="quarter" idx="26"/>
          </p:nvPr>
        </p:nvSpPr>
        <p:spPr>
          <a:xfrm>
            <a:off x="4336469" y="1700645"/>
            <a:ext cx="3519064"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829022102"/>
      </p:ext>
    </p:extLst>
  </p:cSld>
  <p:clrMapOvr>
    <a:masterClrMapping/>
  </p:clrMapOvr>
  <p:extLst>
    <p:ext uri="{DCECCB84-F9BA-43D5-87BE-67443E8EF086}">
      <p15:sldGuideLst xmlns:p15="http://schemas.microsoft.com/office/powerpoint/2012/main">
        <p15:guide id="1" orient="horz" pos="754" userDrawn="1">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thir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030A73C-D2F2-4442-9BE0-EA28FCC6B00D}"/>
              </a:ext>
            </a:extLst>
          </p:cNvPr>
          <p:cNvGraphicFramePr>
            <a:graphicFrameLocks noChangeAspect="1"/>
          </p:cNvGraphicFramePr>
          <p:nvPr userDrawn="1">
            <p:custDataLst>
              <p:tags r:id="rId1"/>
            </p:custDataLst>
            <p:extLst>
              <p:ext uri="{D42A27DB-BD31-4B8C-83A1-F6EECF244321}">
                <p14:modId xmlns:p14="http://schemas.microsoft.com/office/powerpoint/2010/main" val="42334030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7" name="Object 6" hidden="1">
                        <a:extLst>
                          <a:ext uri="{FF2B5EF4-FFF2-40B4-BE49-F238E27FC236}">
                            <a16:creationId xmlns:a16="http://schemas.microsoft.com/office/drawing/2014/main" id="{A030A73C-D2F2-4442-9BE0-EA28FCC6B0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934FFCA-5619-4A52-BF8A-C529D29849D5}"/>
              </a:ext>
            </a:extLst>
          </p:cNvPr>
          <p:cNvSpPr/>
          <p:nvPr userDrawn="1">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Footer Placeholder 2">
            <a:extLst>
              <a:ext uri="{FF2B5EF4-FFF2-40B4-BE49-F238E27FC236}">
                <a16:creationId xmlns:a16="http://schemas.microsoft.com/office/drawing/2014/main" id="{65196D2F-B35C-46ED-9F49-CB3C3A2ABF6A}"/>
              </a:ext>
            </a:extLst>
          </p:cNvPr>
          <p:cNvSpPr>
            <a:spLocks noGrp="1"/>
          </p:cNvSpPr>
          <p:nvPr>
            <p:ph type="ftr" sz="quarter" idx="10"/>
          </p:nvPr>
        </p:nvSpPr>
        <p:spPr/>
        <p:txBody>
          <a:bodyPr>
            <a:noAutofit/>
          </a:bodyPr>
          <a:lstStyle>
            <a:lvl1pPr rtl="0">
              <a:defRPr/>
            </a:lvl1pPr>
          </a:lstStyle>
          <a:p>
            <a:endParaRPr lang="en-AU"/>
          </a:p>
        </p:txBody>
      </p:sp>
      <p:sp>
        <p:nvSpPr>
          <p:cNvPr id="32" name="Text Placeholder 8">
            <a:extLst>
              <a:ext uri="{FF2B5EF4-FFF2-40B4-BE49-F238E27FC236}">
                <a16:creationId xmlns:a16="http://schemas.microsoft.com/office/drawing/2014/main" id="{A58885D6-7CAF-4450-A9C1-C70830F912AB}"/>
              </a:ext>
            </a:extLst>
          </p:cNvPr>
          <p:cNvSpPr>
            <a:spLocks noGrp="1"/>
          </p:cNvSpPr>
          <p:nvPr>
            <p:ph type="body" sz="quarter" idx="14" hasCustomPrompt="1"/>
          </p:nvPr>
        </p:nvSpPr>
        <p:spPr>
          <a:xfrm>
            <a:off x="8258175" y="1289007"/>
            <a:ext cx="3519063" cy="360266"/>
          </a:xfrm>
        </p:spPr>
        <p:txBody>
          <a:bodyPr anchor="b">
            <a:noAutofit/>
          </a:bodyPr>
          <a:lstStyle>
            <a:lvl1pPr marL="0" indent="0" rtl="0">
              <a:buNone/>
              <a:defRPr/>
            </a:lvl1pPr>
          </a:lstStyle>
          <a:p>
            <a:pPr lvl="0"/>
            <a:r>
              <a:rPr lang="en-AU"/>
              <a:t>Click to edit Title text styles</a:t>
            </a:r>
          </a:p>
        </p:txBody>
      </p:sp>
      <p:sp>
        <p:nvSpPr>
          <p:cNvPr id="33" name="Text Placeholder 8">
            <a:extLst>
              <a:ext uri="{FF2B5EF4-FFF2-40B4-BE49-F238E27FC236}">
                <a16:creationId xmlns:a16="http://schemas.microsoft.com/office/drawing/2014/main" id="{A4B52817-9D1D-4765-AB47-FB538D687D6F}"/>
              </a:ext>
            </a:extLst>
          </p:cNvPr>
          <p:cNvSpPr>
            <a:spLocks noGrp="1"/>
          </p:cNvSpPr>
          <p:nvPr>
            <p:ph type="body" sz="quarter" idx="25" hasCustomPrompt="1"/>
          </p:nvPr>
        </p:nvSpPr>
        <p:spPr>
          <a:xfrm>
            <a:off x="414763" y="1289007"/>
            <a:ext cx="7435220" cy="360266"/>
          </a:xfrm>
        </p:spPr>
        <p:txBody>
          <a:bodyPr anchor="b">
            <a:noAutofit/>
          </a:bodyPr>
          <a:lstStyle>
            <a:lvl1pPr marL="0" indent="0" rtl="0">
              <a:buNone/>
              <a:defRPr/>
            </a:lvl1pPr>
          </a:lstStyle>
          <a:p>
            <a:pPr lvl="0"/>
            <a:r>
              <a:rPr lang="en-AU"/>
              <a:t>Click to edit Title text styles</a:t>
            </a:r>
          </a:p>
        </p:txBody>
      </p:sp>
      <p:sp>
        <p:nvSpPr>
          <p:cNvPr id="13" name="Slide Number Placeholder 1">
            <a:extLst>
              <a:ext uri="{FF2B5EF4-FFF2-40B4-BE49-F238E27FC236}">
                <a16:creationId xmlns:a16="http://schemas.microsoft.com/office/drawing/2014/main" id="{896444BB-84C3-4C7E-B61E-6E8BA597D6E1}"/>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sp>
        <p:nvSpPr>
          <p:cNvPr id="2" name="Title 1">
            <a:extLst>
              <a:ext uri="{FF2B5EF4-FFF2-40B4-BE49-F238E27FC236}">
                <a16:creationId xmlns:a16="http://schemas.microsoft.com/office/drawing/2014/main" id="{E2C38AE6-9A33-406A-B91B-E6A86C3711E0}"/>
              </a:ext>
            </a:extLst>
          </p:cNvPr>
          <p:cNvSpPr>
            <a:spLocks noGrp="1"/>
          </p:cNvSpPr>
          <p:nvPr>
            <p:ph type="title"/>
          </p:nvPr>
        </p:nvSpPr>
        <p:spPr/>
        <p:txBody>
          <a:bodyPr vert="horz"/>
          <a:lstStyle>
            <a:lvl1pPr rtl="0">
              <a:defRPr/>
            </a:lvl1pPr>
          </a:lstStyle>
          <a:p>
            <a:r>
              <a:rPr lang="en-AU"/>
              <a:t>Click to edit Master title style</a:t>
            </a:r>
          </a:p>
        </p:txBody>
      </p:sp>
      <p:pic>
        <p:nvPicPr>
          <p:cNvPr id="4" name="Picture 3" descr="A picture containing fish, photo, sitting, holding&#10;&#10;Description automatically generated">
            <a:extLst>
              <a:ext uri="{FF2B5EF4-FFF2-40B4-BE49-F238E27FC236}">
                <a16:creationId xmlns:a16="http://schemas.microsoft.com/office/drawing/2014/main" id="{7D594E52-C65D-4C80-ABA9-C9B154E5E3B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8" y="6791498"/>
            <a:ext cx="12191999" cy="66502"/>
          </a:xfrm>
          <a:prstGeom prst="rect">
            <a:avLst/>
          </a:prstGeom>
        </p:spPr>
      </p:pic>
      <p:pic>
        <p:nvPicPr>
          <p:cNvPr id="5" name="Picture 4" descr="A picture containing fish, photo, sitting, holding&#10;&#10;Description automatically generated">
            <a:extLst>
              <a:ext uri="{FF2B5EF4-FFF2-40B4-BE49-F238E27FC236}">
                <a16:creationId xmlns:a16="http://schemas.microsoft.com/office/drawing/2014/main" id="{4142B9BF-4B90-4BDA-9628-5CA73D2911C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flipH="1">
            <a:off x="1" y="0"/>
            <a:ext cx="12191999" cy="66502"/>
          </a:xfrm>
          <a:prstGeom prst="rect">
            <a:avLst/>
          </a:prstGeom>
        </p:spPr>
      </p:pic>
      <p:sp>
        <p:nvSpPr>
          <p:cNvPr id="20" name="Text Placeholder 5">
            <a:extLst>
              <a:ext uri="{FF2B5EF4-FFF2-40B4-BE49-F238E27FC236}">
                <a16:creationId xmlns:a16="http://schemas.microsoft.com/office/drawing/2014/main" id="{53F9343A-A2E3-4FD3-B063-92BCF5986E15}"/>
              </a:ext>
            </a:extLst>
          </p:cNvPr>
          <p:cNvSpPr>
            <a:spLocks noGrp="1"/>
          </p:cNvSpPr>
          <p:nvPr>
            <p:ph type="body" sz="quarter" idx="12" hasCustomPrompt="1"/>
          </p:nvPr>
        </p:nvSpPr>
        <p:spPr>
          <a:xfrm>
            <a:off x="410368" y="668424"/>
            <a:ext cx="11376027" cy="531900"/>
          </a:xfrm>
        </p:spPr>
        <p:txBody>
          <a:bodyPr>
            <a:noAutofit/>
          </a:bodyPr>
          <a:lstStyle>
            <a:lvl1pPr marL="0" indent="0" rtl="0">
              <a:buNone/>
              <a:defRPr sz="1800" b="0">
                <a:solidFill>
                  <a:schemeClr val="accent2"/>
                </a:solidFill>
              </a:defRPr>
            </a:lvl1pPr>
          </a:lstStyle>
          <a:p>
            <a:pPr lvl="0"/>
            <a:r>
              <a:rPr lang="en-AU"/>
              <a:t>Click to edit tagline</a:t>
            </a:r>
          </a:p>
        </p:txBody>
      </p:sp>
      <p:sp>
        <p:nvSpPr>
          <p:cNvPr id="15" name="Content Placeholder 10">
            <a:extLst>
              <a:ext uri="{FF2B5EF4-FFF2-40B4-BE49-F238E27FC236}">
                <a16:creationId xmlns:a16="http://schemas.microsoft.com/office/drawing/2014/main" id="{F708370E-1CF3-4580-B376-644150B01063}"/>
              </a:ext>
            </a:extLst>
          </p:cNvPr>
          <p:cNvSpPr>
            <a:spLocks noGrp="1"/>
          </p:cNvSpPr>
          <p:nvPr>
            <p:ph sz="quarter" idx="15"/>
          </p:nvPr>
        </p:nvSpPr>
        <p:spPr>
          <a:xfrm>
            <a:off x="414763" y="1700645"/>
            <a:ext cx="7435220"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
        <p:nvSpPr>
          <p:cNvPr id="16" name="Content Placeholder 12">
            <a:extLst>
              <a:ext uri="{FF2B5EF4-FFF2-40B4-BE49-F238E27FC236}">
                <a16:creationId xmlns:a16="http://schemas.microsoft.com/office/drawing/2014/main" id="{4DFB7244-92CE-4D05-8887-5D24D1CB7FCA}"/>
              </a:ext>
            </a:extLst>
          </p:cNvPr>
          <p:cNvSpPr>
            <a:spLocks noGrp="1"/>
          </p:cNvSpPr>
          <p:nvPr>
            <p:ph sz="quarter" idx="16"/>
          </p:nvPr>
        </p:nvSpPr>
        <p:spPr>
          <a:xfrm>
            <a:off x="8258174" y="1700645"/>
            <a:ext cx="3519064" cy="4392179"/>
          </a:xfrm>
        </p:spPr>
        <p:txBody>
          <a:bodyPr>
            <a:noAutofit/>
          </a:bodyPr>
          <a:lstStyle>
            <a:lvl1pPr rtl="0">
              <a:defRPr/>
            </a:lvl1pPr>
            <a:lvl2pPr rtl="0">
              <a:defRPr sz="1400"/>
            </a:lvl2pPr>
            <a:lvl3pPr rtl="0">
              <a:defRPr sz="1200"/>
            </a:lvl3pPr>
            <a:lvl4pPr rtl="0">
              <a:defRPr sz="1050"/>
            </a:lvl4pPr>
            <a:lvl5pPr marL="1828800" indent="0">
              <a:buNone/>
              <a:defRPr/>
            </a:lvl5pPr>
          </a:lstStyle>
          <a:p>
            <a:pPr lvl="0"/>
            <a:r>
              <a:rPr lang="en-AU"/>
              <a:t>Click to edit Master text styles</a:t>
            </a:r>
          </a:p>
          <a:p>
            <a:pPr lvl="1"/>
            <a:r>
              <a:rPr lang="en-AU"/>
              <a:t>Second level</a:t>
            </a:r>
          </a:p>
          <a:p>
            <a:pPr lvl="2"/>
            <a:r>
              <a:rPr lang="en-AU"/>
              <a:t>Third level</a:t>
            </a:r>
          </a:p>
          <a:p>
            <a:pPr lvl="3"/>
            <a:r>
              <a:rPr lang="en-AU"/>
              <a:t>Fourth level</a:t>
            </a:r>
          </a:p>
        </p:txBody>
      </p:sp>
    </p:spTree>
    <p:extLst>
      <p:ext uri="{BB962C8B-B14F-4D97-AF65-F5344CB8AC3E}">
        <p14:creationId xmlns:p14="http://schemas.microsoft.com/office/powerpoint/2010/main" val="1965947626"/>
      </p:ext>
    </p:extLst>
  </p:cSld>
  <p:clrMapOvr>
    <a:masterClrMapping/>
  </p:clrMapOvr>
  <p:extLst>
    <p:ext uri="{DCECCB84-F9BA-43D5-87BE-67443E8EF086}">
      <p15:sldGuideLst xmlns:p15="http://schemas.microsoft.com/office/powerpoint/2012/main">
        <p15:guide id="1" orient="horz" pos="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0FE8D26-1360-446C-8D8B-E0CA671FC4FE}"/>
              </a:ext>
            </a:extLst>
          </p:cNvPr>
          <p:cNvGraphicFramePr>
            <a:graphicFrameLocks noChangeAspect="1"/>
          </p:cNvGraphicFramePr>
          <p:nvPr userDrawn="1">
            <p:custDataLst>
              <p:tags r:id="rId20"/>
            </p:custDataLst>
            <p:extLst>
              <p:ext uri="{D42A27DB-BD31-4B8C-83A1-F6EECF244321}">
                <p14:modId xmlns:p14="http://schemas.microsoft.com/office/powerpoint/2010/main" val="2175474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493" imgH="493" progId="TCLayout.ActiveDocument.1">
                  <p:embed/>
                </p:oleObj>
              </mc:Choice>
              <mc:Fallback>
                <p:oleObj name="think-cell Slide" r:id="rId22" imgW="493" imgH="493" progId="TCLayout.ActiveDocument.1">
                  <p:embed/>
                  <p:pic>
                    <p:nvPicPr>
                      <p:cNvPr id="10" name="Object 9" hidden="1">
                        <a:extLst>
                          <a:ext uri="{FF2B5EF4-FFF2-40B4-BE49-F238E27FC236}">
                            <a16:creationId xmlns:a16="http://schemas.microsoft.com/office/drawing/2014/main" id="{F0FE8D26-1360-446C-8D8B-E0CA671FC4FE}"/>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40DB9DA7-8CDA-44FE-843C-4504050E7795}"/>
              </a:ext>
            </a:extLst>
          </p:cNvPr>
          <p:cNvSpPr/>
          <p:nvPr userDrawn="1">
            <p:custDataLst>
              <p:tags r:id="rId21"/>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lang="en-AU" sz="2800" b="1" i="0" baseline="0">
              <a:latin typeface="Arial" panose="020B0604020202020204" pitchFamily="34" charset="0"/>
              <a:ea typeface="+mj-ea"/>
              <a:cs typeface="+mj-cs"/>
              <a:sym typeface="Arial" panose="020B0604020202020204" pitchFamily="34" charset="0"/>
            </a:endParaRPr>
          </a:p>
        </p:txBody>
      </p:sp>
      <p:sp>
        <p:nvSpPr>
          <p:cNvPr id="3" name="Title Placeholder 2">
            <a:extLst>
              <a:ext uri="{FF2B5EF4-FFF2-40B4-BE49-F238E27FC236}">
                <a16:creationId xmlns:a16="http://schemas.microsoft.com/office/drawing/2014/main" id="{14D08F7E-106B-43B7-84B4-B1741D641741}"/>
              </a:ext>
            </a:extLst>
          </p:cNvPr>
          <p:cNvSpPr>
            <a:spLocks noGrp="1"/>
          </p:cNvSpPr>
          <p:nvPr>
            <p:ph type="title"/>
          </p:nvPr>
        </p:nvSpPr>
        <p:spPr>
          <a:xfrm>
            <a:off x="407987" y="168103"/>
            <a:ext cx="11376025" cy="515388"/>
          </a:xfrm>
          <a:prstGeom prst="rect">
            <a:avLst/>
          </a:prstGeom>
        </p:spPr>
        <p:txBody>
          <a:bodyPr vert="horz" lIns="91440" tIns="45720" rIns="91440" bIns="45720" rtlCol="0" anchor="ctr">
            <a:noAutofit/>
          </a:bodyPr>
          <a:lstStyle/>
          <a:p>
            <a:r>
              <a:rPr lang="en-AU"/>
              <a:t>Click to edit Master title style</a:t>
            </a:r>
          </a:p>
        </p:txBody>
      </p:sp>
      <p:sp>
        <p:nvSpPr>
          <p:cNvPr id="5" name="Text Placeholder 4">
            <a:extLst>
              <a:ext uri="{FF2B5EF4-FFF2-40B4-BE49-F238E27FC236}">
                <a16:creationId xmlns:a16="http://schemas.microsoft.com/office/drawing/2014/main" id="{621BB899-346C-4567-8577-9B9D21FBE2D6}"/>
              </a:ext>
            </a:extLst>
          </p:cNvPr>
          <p:cNvSpPr>
            <a:spLocks noGrp="1"/>
          </p:cNvSpPr>
          <p:nvPr>
            <p:ph type="body" idx="1"/>
          </p:nvPr>
        </p:nvSpPr>
        <p:spPr>
          <a:xfrm>
            <a:off x="407988" y="889463"/>
            <a:ext cx="11376024" cy="5203362"/>
          </a:xfrm>
          <a:prstGeom prst="rect">
            <a:avLst/>
          </a:prstGeom>
        </p:spPr>
        <p:txBody>
          <a:bodyPr vert="horz" lIns="91440" tIns="45720" rIns="91440" bIns="45720" rtlCol="0">
            <a:noAutofit/>
          </a:bodyPr>
          <a:lstStyle/>
          <a:p>
            <a:pPr lvl="0"/>
            <a:r>
              <a:rPr lang="en-AU"/>
              <a:t>Click to edit Master text styles</a:t>
            </a:r>
          </a:p>
          <a:p>
            <a:pPr lvl="1"/>
            <a:r>
              <a:rPr lang="en-AU"/>
              <a:t>Second level</a:t>
            </a:r>
          </a:p>
          <a:p>
            <a:pPr lvl="2"/>
            <a:r>
              <a:rPr lang="en-AU"/>
              <a:t>Third level</a:t>
            </a:r>
          </a:p>
          <a:p>
            <a:pPr lvl="3"/>
            <a:r>
              <a:rPr lang="en-AU"/>
              <a:t>Fourth level</a:t>
            </a:r>
          </a:p>
        </p:txBody>
      </p:sp>
      <p:sp>
        <p:nvSpPr>
          <p:cNvPr id="7" name="Footer Placeholder 6">
            <a:extLst>
              <a:ext uri="{FF2B5EF4-FFF2-40B4-BE49-F238E27FC236}">
                <a16:creationId xmlns:a16="http://schemas.microsoft.com/office/drawing/2014/main" id="{EEBDEEE5-EDC4-49A6-B76F-BD55777CBBC7}"/>
              </a:ext>
            </a:extLst>
          </p:cNvPr>
          <p:cNvSpPr>
            <a:spLocks noGrp="1"/>
          </p:cNvSpPr>
          <p:nvPr>
            <p:ph type="ftr" sz="quarter" idx="3"/>
          </p:nvPr>
        </p:nvSpPr>
        <p:spPr>
          <a:xfrm>
            <a:off x="1914524" y="6293134"/>
            <a:ext cx="9184736" cy="360266"/>
          </a:xfrm>
          <a:prstGeom prst="rect">
            <a:avLst/>
          </a:prstGeom>
        </p:spPr>
        <p:txBody>
          <a:bodyPr vert="horz" lIns="91440" tIns="45720" rIns="91440" bIns="45720" rtlCol="0" anchor="b"/>
          <a:lstStyle>
            <a:lvl1pPr algn="l" rtl="0">
              <a:defRPr sz="800">
                <a:solidFill>
                  <a:schemeClr val="tx1">
                    <a:tint val="75000"/>
                  </a:schemeClr>
                </a:solidFill>
              </a:defRPr>
            </a:lvl1pPr>
          </a:lstStyle>
          <a:p>
            <a:endParaRPr lang="en-AU"/>
          </a:p>
        </p:txBody>
      </p:sp>
      <p:pic>
        <p:nvPicPr>
          <p:cNvPr id="12" name="Picture 11" descr="A picture containing food, light&#10;&#10;Description automatically generated">
            <a:extLst>
              <a:ext uri="{FF2B5EF4-FFF2-40B4-BE49-F238E27FC236}">
                <a16:creationId xmlns:a16="http://schemas.microsoft.com/office/drawing/2014/main" id="{A9FCD398-657F-4493-BDED-DCE9142E3D8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07988" y="6247017"/>
            <a:ext cx="1246641" cy="452501"/>
          </a:xfrm>
          <a:prstGeom prst="rect">
            <a:avLst/>
          </a:prstGeom>
        </p:spPr>
      </p:pic>
      <p:sp>
        <p:nvSpPr>
          <p:cNvPr id="9" name="Oval 8">
            <a:extLst>
              <a:ext uri="{FF2B5EF4-FFF2-40B4-BE49-F238E27FC236}">
                <a16:creationId xmlns:a16="http://schemas.microsoft.com/office/drawing/2014/main" id="{98DF37C8-FE06-44F2-9E29-808893C62C50}"/>
              </a:ext>
            </a:extLst>
          </p:cNvPr>
          <p:cNvSpPr/>
          <p:nvPr userDrawn="1"/>
        </p:nvSpPr>
        <p:spPr>
          <a:xfrm>
            <a:off x="11465006" y="6323647"/>
            <a:ext cx="299241" cy="299241"/>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AU"/>
          </a:p>
        </p:txBody>
      </p:sp>
      <p:sp>
        <p:nvSpPr>
          <p:cNvPr id="2" name="Slide Number Placeholder 1">
            <a:extLst>
              <a:ext uri="{FF2B5EF4-FFF2-40B4-BE49-F238E27FC236}">
                <a16:creationId xmlns:a16="http://schemas.microsoft.com/office/drawing/2014/main" id="{07E59B9F-BADF-4045-B68D-B3D2F9544233}"/>
              </a:ext>
            </a:extLst>
          </p:cNvPr>
          <p:cNvSpPr>
            <a:spLocks noGrp="1"/>
          </p:cNvSpPr>
          <p:nvPr>
            <p:ph type="sldNum" sz="quarter" idx="4"/>
          </p:nvPr>
        </p:nvSpPr>
        <p:spPr>
          <a:xfrm>
            <a:off x="11408291" y="6290705"/>
            <a:ext cx="412670" cy="365125"/>
          </a:xfrm>
          <a:prstGeom prst="rect">
            <a:avLst/>
          </a:prstGeom>
        </p:spPr>
        <p:txBody>
          <a:bodyPr vert="horz" lIns="91440" tIns="45720" rIns="91440" bIns="45720" rtlCol="0" anchor="ctr"/>
          <a:lstStyle>
            <a:lvl1pPr algn="ctr" rtl="0">
              <a:defRPr sz="1200">
                <a:solidFill>
                  <a:schemeClr val="accent5"/>
                </a:solidFill>
              </a:defRPr>
            </a:lvl1pPr>
          </a:lstStyle>
          <a:p>
            <a:fld id="{32B5847F-0DEA-465B-90AF-23B6124160AE}" type="slidenum">
              <a:rPr lang="en-AU" smtClean="0"/>
              <a:pPr/>
              <a:t>‹#›</a:t>
            </a:fld>
            <a:endParaRPr lang="en-AU"/>
          </a:p>
        </p:txBody>
      </p:sp>
    </p:spTree>
    <p:extLst>
      <p:ext uri="{BB962C8B-B14F-4D97-AF65-F5344CB8AC3E}">
        <p14:creationId xmlns:p14="http://schemas.microsoft.com/office/powerpoint/2010/main" val="2540340362"/>
      </p:ext>
    </p:extLst>
  </p:cSld>
  <p:clrMap bg1="lt1" tx1="dk1" bg2="lt2" tx2="dk2" accent1="accent1" accent2="accent2" accent3="accent3" accent4="accent4" accent5="accent5" accent6="accent6" hlink="hlink" folHlink="folHlink"/>
  <p:sldLayoutIdLst>
    <p:sldLayoutId id="2147483650" r:id="rId1"/>
    <p:sldLayoutId id="2147483694" r:id="rId2"/>
    <p:sldLayoutId id="2147483677" r:id="rId3"/>
    <p:sldLayoutId id="2147483676" r:id="rId4"/>
    <p:sldLayoutId id="2147483674" r:id="rId5"/>
    <p:sldLayoutId id="2147483665" r:id="rId6"/>
    <p:sldLayoutId id="2147483693" r:id="rId7"/>
    <p:sldLayoutId id="2147483659" r:id="rId8"/>
    <p:sldLayoutId id="2147483691" r:id="rId9"/>
    <p:sldLayoutId id="2147483690" r:id="rId10"/>
    <p:sldLayoutId id="2147483662" r:id="rId11"/>
    <p:sldLayoutId id="2147483692" r:id="rId12"/>
    <p:sldLayoutId id="2147483666" r:id="rId13"/>
    <p:sldLayoutId id="2147483658" r:id="rId14"/>
    <p:sldLayoutId id="2147483667" r:id="rId15"/>
    <p:sldLayoutId id="2147483668" r:id="rId16"/>
    <p:sldLayoutId id="2147483695" r:id="rId17"/>
    <p:sldLayoutId id="2147483696" r:id="rId18"/>
  </p:sldLayoutIdLst>
  <p:hf hdr="0" dt="0"/>
  <p:txStyles>
    <p:title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7" userDrawn="1">
          <p15:clr>
            <a:srgbClr val="A4A3A4"/>
          </p15:clr>
        </p15:guide>
        <p15:guide id="4" pos="7423" userDrawn="1">
          <p15:clr>
            <a:srgbClr val="A4A3A4"/>
          </p15:clr>
        </p15:guide>
        <p15:guide id="9" orient="horz" pos="383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hyperlink" Target="https://clinicaltrials.gov/study/NCT02923375" TargetMode="External"/><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clinicaltrials.gov/study/NCT05165628" TargetMode="Externa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1.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chart" Target="../charts/chart4.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hyperlink" Target="https://clinicaltrials.gov/study/NCT05643638"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clinicaltrials.gov/study/NCT05165628"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anzctr.org.au/Trial/Registration/TrialReview.aspx?id=379726&amp;isReview=true"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hyperlink" Target="https://cynata.com/science_publications" TargetMode="External"/><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6.jpeg"/><Relationship Id="rId7" Type="http://schemas.openxmlformats.org/officeDocument/2006/relationships/diagramColors" Target="../diagrams/colors1.xml"/><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75.png"/><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74.png"/><Relationship Id="rId5" Type="http://schemas.openxmlformats.org/officeDocument/2006/relationships/chart" Target="../charts/chart5.xml"/><Relationship Id="rId4" Type="http://schemas.openxmlformats.org/officeDocument/2006/relationships/image" Target="../media/image73.emf"/></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2.wdp"/><Relationship Id="rId7" Type="http://schemas.microsoft.com/office/2007/relationships/hdphoto" Target="../media/hdphoto3.wdp"/><Relationship Id="rId12" Type="http://schemas.openxmlformats.org/officeDocument/2006/relationships/image" Target="../media/image83.jpe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2.jpeg"/><Relationship Id="rId5" Type="http://schemas.openxmlformats.org/officeDocument/2006/relationships/image" Target="../media/image78.jpeg"/><Relationship Id="rId10" Type="http://schemas.openxmlformats.org/officeDocument/2006/relationships/image" Target="../media/image81.png"/><Relationship Id="rId4" Type="http://schemas.openxmlformats.org/officeDocument/2006/relationships/image" Target="../media/image77.jpe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Layout" Target="../diagrams/layout2.xml"/><Relationship Id="rId7" Type="http://schemas.openxmlformats.org/officeDocument/2006/relationships/image" Target="../media/image65.jpe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7.png"/><Relationship Id="rId3" Type="http://schemas.openxmlformats.org/officeDocument/2006/relationships/slideLayout" Target="../slideLayouts/slideLayout3.xml"/><Relationship Id="rId7" Type="http://schemas.openxmlformats.org/officeDocument/2006/relationships/image" Target="../media/image84.png"/><Relationship Id="rId12" Type="http://schemas.microsoft.com/office/2007/relationships/hdphoto" Target="../media/hdphoto7.wdp"/><Relationship Id="rId2" Type="http://schemas.openxmlformats.org/officeDocument/2006/relationships/tags" Target="../tags/tag31.xml"/><Relationship Id="rId16" Type="http://schemas.openxmlformats.org/officeDocument/2006/relationships/image" Target="../media/image90.svg"/><Relationship Id="rId1" Type="http://schemas.openxmlformats.org/officeDocument/2006/relationships/tags" Target="../tags/tag30.xml"/><Relationship Id="rId6" Type="http://schemas.openxmlformats.org/officeDocument/2006/relationships/image" Target="../media/image3.emf"/><Relationship Id="rId11" Type="http://schemas.openxmlformats.org/officeDocument/2006/relationships/image" Target="../media/image86.png"/><Relationship Id="rId5" Type="http://schemas.openxmlformats.org/officeDocument/2006/relationships/oleObject" Target="../embeddings/oleObject19.bin"/><Relationship Id="rId15" Type="http://schemas.openxmlformats.org/officeDocument/2006/relationships/image" Target="../media/image89.png"/><Relationship Id="rId10" Type="http://schemas.microsoft.com/office/2007/relationships/hdphoto" Target="../media/hdphoto6.wdp"/><Relationship Id="rId4" Type="http://schemas.openxmlformats.org/officeDocument/2006/relationships/notesSlide" Target="../notesSlides/notesSlide12.xml"/><Relationship Id="rId9" Type="http://schemas.openxmlformats.org/officeDocument/2006/relationships/image" Target="../media/image85.png"/><Relationship Id="rId14" Type="http://schemas.openxmlformats.org/officeDocument/2006/relationships/image" Target="../media/image88.svg"/></Relationships>
</file>

<file path=ppt/slides/_rels/slide32.xml.rels><?xml version="1.0" encoding="UTF-8" standalone="yes"?>
<Relationships xmlns="http://schemas.openxmlformats.org/package/2006/relationships"><Relationship Id="rId8" Type="http://schemas.openxmlformats.org/officeDocument/2006/relationships/hyperlink" Target="http://www.linkedin.com/company/3666835" TargetMode="External"/><Relationship Id="rId3" Type="http://schemas.openxmlformats.org/officeDocument/2006/relationships/image" Target="../media/image17.png"/><Relationship Id="rId7" Type="http://schemas.openxmlformats.org/officeDocument/2006/relationships/hyperlink" Target="https://twitter.com/cynatastemcells" TargetMode="External"/><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hyperlink" Target="http://www.facebook.com/cynatatherapeutics" TargetMode="External"/><Relationship Id="rId5" Type="http://schemas.openxmlformats.org/officeDocument/2006/relationships/hyperlink" Target="http://www.cynata.com/" TargetMode="External"/><Relationship Id="rId4" Type="http://schemas.openxmlformats.org/officeDocument/2006/relationships/hyperlink" Target="mailto:info@cynata.com" TargetMode="External"/><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1" name="Freeform 11"/>
          <p:cNvSpPr/>
          <p:nvPr/>
        </p:nvSpPr>
        <p:spPr>
          <a:xfrm>
            <a:off x="281835" y="430568"/>
            <a:ext cx="5022032" cy="1820065"/>
          </a:xfrm>
          <a:custGeom>
            <a:avLst/>
            <a:gdLst/>
            <a:ahLst/>
            <a:cxnLst/>
            <a:rect l="l" t="t" r="r" b="b"/>
            <a:pathLst>
              <a:path w="7533048" h="2730098">
                <a:moveTo>
                  <a:pt x="0" y="0"/>
                </a:moveTo>
                <a:lnTo>
                  <a:pt x="7533048" y="0"/>
                </a:lnTo>
                <a:lnTo>
                  <a:pt x="7533048" y="2730098"/>
                </a:lnTo>
                <a:lnTo>
                  <a:pt x="0" y="2730098"/>
                </a:lnTo>
                <a:lnTo>
                  <a:pt x="0" y="0"/>
                </a:lnTo>
                <a:close/>
              </a:path>
            </a:pathLst>
          </a:custGeom>
          <a:blipFill>
            <a:blip r:embed="rId5"/>
            <a:stretch>
              <a:fillRect/>
            </a:stretch>
          </a:blipFill>
        </p:spPr>
        <p:txBody>
          <a:bodyPr/>
          <a:lstStyle/>
          <a:p>
            <a:endParaRPr lang="en-AU" sz="1200"/>
          </a:p>
        </p:txBody>
      </p:sp>
      <p:sp>
        <p:nvSpPr>
          <p:cNvPr id="13" name="TextBox 13"/>
          <p:cNvSpPr txBox="1"/>
          <p:nvPr/>
        </p:nvSpPr>
        <p:spPr>
          <a:xfrm>
            <a:off x="281835" y="2806541"/>
            <a:ext cx="6352230" cy="1846659"/>
          </a:xfrm>
          <a:prstGeom prst="rect">
            <a:avLst/>
          </a:prstGeom>
        </p:spPr>
        <p:txBody>
          <a:bodyPr wrap="square" lIns="0" tIns="0" rIns="0" bIns="0" rtlCol="0" anchor="t">
            <a:spAutoFit/>
          </a:bodyPr>
          <a:lstStyle/>
          <a:p>
            <a:r>
              <a:rPr lang="en-GB" sz="4000" dirty="0">
                <a:solidFill>
                  <a:srgbClr val="FFFFFF"/>
                </a:solidFill>
                <a:latin typeface="+mj-lt"/>
              </a:rPr>
              <a:t>A Clinical Stage Next Generation Stem Cell Therapeutics Company</a:t>
            </a:r>
          </a:p>
        </p:txBody>
      </p:sp>
      <p:sp>
        <p:nvSpPr>
          <p:cNvPr id="3" name="TextBox 14">
            <a:extLst>
              <a:ext uri="{FF2B5EF4-FFF2-40B4-BE49-F238E27FC236}">
                <a16:creationId xmlns:a16="http://schemas.microsoft.com/office/drawing/2014/main" id="{F37CFA27-40BE-1917-A3A6-3E3F2D693114}"/>
              </a:ext>
            </a:extLst>
          </p:cNvPr>
          <p:cNvSpPr txBox="1"/>
          <p:nvPr/>
        </p:nvSpPr>
        <p:spPr>
          <a:xfrm>
            <a:off x="281836" y="4960426"/>
            <a:ext cx="6653354" cy="1404936"/>
          </a:xfrm>
          <a:prstGeom prst="rect">
            <a:avLst/>
          </a:prstGeom>
        </p:spPr>
        <p:txBody>
          <a:bodyPr lIns="0" tIns="0" rIns="0" bIns="0" rtlCol="0" anchor="t">
            <a:spAutoFit/>
          </a:bodyPr>
          <a:lstStyle/>
          <a:p>
            <a:pPr>
              <a:lnSpc>
                <a:spcPts val="2800"/>
              </a:lnSpc>
            </a:pPr>
            <a:endParaRPr lang="en-US" sz="2000" dirty="0">
              <a:solidFill>
                <a:srgbClr val="FFFFFF"/>
              </a:solidFill>
              <a:latin typeface="+mj-lt"/>
            </a:endParaRPr>
          </a:p>
          <a:p>
            <a:pPr>
              <a:lnSpc>
                <a:spcPts val="2800"/>
              </a:lnSpc>
            </a:pPr>
            <a:endParaRPr lang="en-US" sz="2000" dirty="0">
              <a:solidFill>
                <a:srgbClr val="FFFFFF"/>
              </a:solidFill>
              <a:latin typeface="+mj-lt"/>
            </a:endParaRPr>
          </a:p>
          <a:p>
            <a:pPr>
              <a:lnSpc>
                <a:spcPts val="2800"/>
              </a:lnSpc>
            </a:pPr>
            <a:r>
              <a:rPr lang="en-US" sz="2000" dirty="0">
                <a:solidFill>
                  <a:srgbClr val="FFFFFF"/>
                </a:solidFill>
                <a:latin typeface="+mj-lt"/>
              </a:rPr>
              <a:t>Investor Presentation</a:t>
            </a:r>
          </a:p>
          <a:p>
            <a:pPr>
              <a:lnSpc>
                <a:spcPts val="2800"/>
              </a:lnSpc>
            </a:pPr>
            <a:r>
              <a:rPr lang="en-US" sz="2000" dirty="0">
                <a:solidFill>
                  <a:srgbClr val="FFFFFF"/>
                </a:solidFill>
                <a:latin typeface="+mj-lt"/>
              </a:rPr>
              <a:t>June 2024</a:t>
            </a:r>
          </a:p>
        </p:txBody>
      </p:sp>
    </p:spTree>
    <p:extLst>
      <p:ext uri="{BB962C8B-B14F-4D97-AF65-F5344CB8AC3E}">
        <p14:creationId xmlns:p14="http://schemas.microsoft.com/office/powerpoint/2010/main" val="3349486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3" name="TextBox 13"/>
          <p:cNvSpPr txBox="1"/>
          <p:nvPr/>
        </p:nvSpPr>
        <p:spPr>
          <a:xfrm>
            <a:off x="281835" y="3163313"/>
            <a:ext cx="6352230" cy="1231106"/>
          </a:xfrm>
          <a:prstGeom prst="rect">
            <a:avLst/>
          </a:prstGeom>
        </p:spPr>
        <p:txBody>
          <a:bodyPr wrap="square" lIns="0" tIns="0" rIns="0" bIns="0" rtlCol="0" anchor="t">
            <a:spAutoFit/>
          </a:bodyPr>
          <a:lstStyle/>
          <a:p>
            <a:r>
              <a:rPr lang="en-GB" sz="4000" dirty="0">
                <a:solidFill>
                  <a:srgbClr val="FFFFFF"/>
                </a:solidFill>
                <a:latin typeface="+mj-lt"/>
              </a:rPr>
              <a:t>Compelling Clinical Data:</a:t>
            </a:r>
          </a:p>
          <a:p>
            <a:r>
              <a:rPr lang="en-GB" sz="4000" dirty="0">
                <a:solidFill>
                  <a:srgbClr val="FFFFFF"/>
                </a:solidFill>
                <a:latin typeface="+mj-lt"/>
              </a:rPr>
              <a:t>CYP-001 for </a:t>
            </a:r>
            <a:r>
              <a:rPr lang="en-GB" sz="4000" dirty="0" err="1">
                <a:solidFill>
                  <a:srgbClr val="FFFFFF"/>
                </a:solidFill>
                <a:latin typeface="+mj-lt"/>
              </a:rPr>
              <a:t>aGvHD</a:t>
            </a:r>
            <a:endParaRPr lang="en-GB" sz="4000" dirty="0">
              <a:solidFill>
                <a:srgbClr val="FFFFFF"/>
              </a:solidFill>
              <a:latin typeface="+mj-lt"/>
            </a:endParaRPr>
          </a:p>
        </p:txBody>
      </p:sp>
    </p:spTree>
    <p:extLst>
      <p:ext uri="{BB962C8B-B14F-4D97-AF65-F5344CB8AC3E}">
        <p14:creationId xmlns:p14="http://schemas.microsoft.com/office/powerpoint/2010/main" val="2233166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857D0D-6AB6-4C24-8328-A8266CA64A4D}"/>
              </a:ext>
            </a:extLst>
          </p:cNvPr>
          <p:cNvSpPr>
            <a:spLocks noGrp="1"/>
          </p:cNvSpPr>
          <p:nvPr>
            <p:ph type="title"/>
          </p:nvPr>
        </p:nvSpPr>
        <p:spPr/>
        <p:txBody>
          <a:bodyPr vert="horz"/>
          <a:lstStyle/>
          <a:p>
            <a:r>
              <a:rPr lang="en-AU" sz="4200" noProof="0" dirty="0">
                <a:solidFill>
                  <a:schemeClr val="accent5"/>
                </a:solidFill>
                <a:sym typeface="Calibri" panose="020F0502020204030204" pitchFamily="34" charset="0"/>
              </a:rPr>
              <a:t>CYP-001: Two </a:t>
            </a:r>
            <a:r>
              <a:rPr lang="en-AU" sz="4200" i="1" noProof="0" dirty="0">
                <a:solidFill>
                  <a:schemeClr val="accent5"/>
                </a:solidFill>
                <a:sym typeface="Calibri" panose="020F0502020204030204" pitchFamily="34" charset="0"/>
              </a:rPr>
              <a:t>Nature Medicine </a:t>
            </a:r>
            <a:r>
              <a:rPr lang="en-AU" sz="4200" noProof="0" dirty="0">
                <a:solidFill>
                  <a:schemeClr val="accent5"/>
                </a:solidFill>
                <a:sym typeface="Calibri" panose="020F0502020204030204" pitchFamily="34" charset="0"/>
              </a:rPr>
              <a:t>publications</a:t>
            </a:r>
            <a:endParaRPr lang="en-AU" sz="4200" baseline="30000" noProof="0" dirty="0"/>
          </a:p>
        </p:txBody>
      </p:sp>
      <p:sp>
        <p:nvSpPr>
          <p:cNvPr id="6" name="Slide Number Placeholder 5">
            <a:extLst>
              <a:ext uri="{FF2B5EF4-FFF2-40B4-BE49-F238E27FC236}">
                <a16:creationId xmlns:a16="http://schemas.microsoft.com/office/drawing/2014/main" id="{7EAF1D2F-D256-4EFB-A558-B290BAFAB72F}"/>
              </a:ext>
            </a:extLst>
          </p:cNvPr>
          <p:cNvSpPr>
            <a:spLocks noGrp="1"/>
          </p:cNvSpPr>
          <p:nvPr>
            <p:ph type="sldNum" sz="quarter" idx="4"/>
          </p:nvPr>
        </p:nvSpPr>
        <p:spPr/>
        <p:txBody>
          <a:bodyPr/>
          <a:lstStyle/>
          <a:p>
            <a:fld id="{32B5847F-0DEA-465B-90AF-23B6124160AE}" type="slidenum">
              <a:rPr lang="en-AU" smtClean="0"/>
              <a:pPr/>
              <a:t>11</a:t>
            </a:fld>
            <a:endParaRPr lang="en-AU" dirty="0"/>
          </a:p>
        </p:txBody>
      </p:sp>
      <p:sp>
        <p:nvSpPr>
          <p:cNvPr id="7" name="Text Placeholder 7">
            <a:extLst>
              <a:ext uri="{FF2B5EF4-FFF2-40B4-BE49-F238E27FC236}">
                <a16:creationId xmlns:a16="http://schemas.microsoft.com/office/drawing/2014/main" id="{F4E0E7D3-E1DB-493B-B4DE-D59F3499C0A8}"/>
              </a:ext>
            </a:extLst>
          </p:cNvPr>
          <p:cNvSpPr txBox="1">
            <a:spLocks/>
          </p:cNvSpPr>
          <p:nvPr/>
        </p:nvSpPr>
        <p:spPr>
          <a:xfrm>
            <a:off x="215757" y="756123"/>
            <a:ext cx="5157628" cy="1040308"/>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200" dirty="0">
                <a:solidFill>
                  <a:schemeClr val="tx1"/>
                </a:solidFill>
                <a:latin typeface="+mj-lt"/>
                <a:ea typeface="Lato Light" panose="020F0502020204030203" pitchFamily="34" charset="0"/>
                <a:cs typeface="Lato Light" panose="020F0502020204030203" pitchFamily="34" charset="0"/>
              </a:rPr>
              <a:t>Phase 1 trial of CYP-001 was the first completed clinical trial worldwide with </a:t>
            </a:r>
            <a:r>
              <a:rPr lang="en-GB" sz="2200" b="1" dirty="0">
                <a:solidFill>
                  <a:schemeClr val="tx1"/>
                </a:solidFill>
                <a:latin typeface="+mj-lt"/>
                <a:ea typeface="Lato Light" panose="020F0502020204030203" pitchFamily="34" charset="0"/>
                <a:cs typeface="Lato Light" panose="020F0502020204030203" pitchFamily="34" charset="0"/>
              </a:rPr>
              <a:t>any iPSC-derived product</a:t>
            </a:r>
          </a:p>
        </p:txBody>
      </p:sp>
      <p:sp>
        <p:nvSpPr>
          <p:cNvPr id="13" name="Rectangle 12">
            <a:extLst>
              <a:ext uri="{FF2B5EF4-FFF2-40B4-BE49-F238E27FC236}">
                <a16:creationId xmlns:a16="http://schemas.microsoft.com/office/drawing/2014/main" id="{8AD59CBD-DFC5-484C-A162-A1F221CF7BD6}"/>
              </a:ext>
            </a:extLst>
          </p:cNvPr>
          <p:cNvSpPr/>
          <p:nvPr/>
        </p:nvSpPr>
        <p:spPr bwMode="auto">
          <a:xfrm>
            <a:off x="2417354" y="1796430"/>
            <a:ext cx="4922361" cy="1539403"/>
          </a:xfrm>
          <a:prstGeom prst="rect">
            <a:avLst/>
          </a:prstGeom>
          <a:noFill/>
          <a:ln w="12700" cap="flat" cmpd="sng" algn="ctr">
            <a:noFill/>
            <a:prstDash val="solid"/>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72000" tIns="72000" rIns="72000" bIns="72000" numCol="1" rtlCol="0" anchor="ctr" anchorCtr="0" compatLnSpc="1">
            <a:prstTxWarp prst="textNoShape">
              <a:avLst/>
            </a:prstTxWarp>
          </a:bodyPr>
          <a:lstStyle/>
          <a:p>
            <a:pPr marL="0" lvl="1" fontAlgn="base">
              <a:spcBef>
                <a:spcPct val="0"/>
              </a:spcBef>
              <a:buSzPct val="100000"/>
            </a:pPr>
            <a:endParaRPr lang="en-AU" sz="1400" dirty="0">
              <a:solidFill>
                <a:srgbClr val="464749">
                  <a:lumMod val="50000"/>
                </a:srgbClr>
              </a:solidFill>
              <a:latin typeface="+mj-lt"/>
            </a:endParaRPr>
          </a:p>
        </p:txBody>
      </p:sp>
      <p:pic>
        <p:nvPicPr>
          <p:cNvPr id="33" name="Picture 32" descr="Background pattern&#10;&#10;Description automatically generated">
            <a:extLst>
              <a:ext uri="{FF2B5EF4-FFF2-40B4-BE49-F238E27FC236}">
                <a16:creationId xmlns:a16="http://schemas.microsoft.com/office/drawing/2014/main" id="{4F47F16F-F575-4393-8949-0B427454B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821" y="1925002"/>
            <a:ext cx="3145499" cy="4155290"/>
          </a:xfrm>
          <a:prstGeom prst="rect">
            <a:avLst/>
          </a:prstGeom>
        </p:spPr>
      </p:pic>
      <p:grpSp>
        <p:nvGrpSpPr>
          <p:cNvPr id="35" name="Group 34">
            <a:extLst>
              <a:ext uri="{FF2B5EF4-FFF2-40B4-BE49-F238E27FC236}">
                <a16:creationId xmlns:a16="http://schemas.microsoft.com/office/drawing/2014/main" id="{DFD15654-4FCE-F8DC-0877-A7754DA79225}"/>
              </a:ext>
            </a:extLst>
          </p:cNvPr>
          <p:cNvGrpSpPr/>
          <p:nvPr/>
        </p:nvGrpSpPr>
        <p:grpSpPr>
          <a:xfrm>
            <a:off x="5702291" y="4476835"/>
            <a:ext cx="5706232" cy="2129698"/>
            <a:chOff x="3866919" y="2625273"/>
            <a:chExt cx="5706232" cy="2129698"/>
          </a:xfrm>
        </p:grpSpPr>
        <p:grpSp>
          <p:nvGrpSpPr>
            <p:cNvPr id="32" name="Group 31">
              <a:extLst>
                <a:ext uri="{FF2B5EF4-FFF2-40B4-BE49-F238E27FC236}">
                  <a16:creationId xmlns:a16="http://schemas.microsoft.com/office/drawing/2014/main" id="{ABE6D4EB-D529-BE36-1310-22081041B921}"/>
                </a:ext>
              </a:extLst>
            </p:cNvPr>
            <p:cNvGrpSpPr/>
            <p:nvPr/>
          </p:nvGrpSpPr>
          <p:grpSpPr>
            <a:xfrm>
              <a:off x="3866919" y="2625273"/>
              <a:ext cx="5706232" cy="1672452"/>
              <a:chOff x="3866919" y="3037186"/>
              <a:chExt cx="5706232" cy="1672452"/>
            </a:xfrm>
          </p:grpSpPr>
          <p:pic>
            <p:nvPicPr>
              <p:cNvPr id="28" name="Picture 27">
                <a:extLst>
                  <a:ext uri="{FF2B5EF4-FFF2-40B4-BE49-F238E27FC236}">
                    <a16:creationId xmlns:a16="http://schemas.microsoft.com/office/drawing/2014/main" id="{52D54F4E-DAEE-D30C-8CEB-6CF478161F76}"/>
                  </a:ext>
                </a:extLst>
              </p:cNvPr>
              <p:cNvPicPr>
                <a:picLocks noChangeAspect="1"/>
              </p:cNvPicPr>
              <p:nvPr/>
            </p:nvPicPr>
            <p:blipFill>
              <a:blip r:embed="rId4"/>
              <a:stretch>
                <a:fillRect/>
              </a:stretch>
            </p:blipFill>
            <p:spPr>
              <a:xfrm>
                <a:off x="3867151" y="3037186"/>
                <a:ext cx="5706000" cy="409588"/>
              </a:xfrm>
              <a:prstGeom prst="rect">
                <a:avLst/>
              </a:prstGeom>
            </p:spPr>
          </p:pic>
          <p:grpSp>
            <p:nvGrpSpPr>
              <p:cNvPr id="31" name="Group 30">
                <a:extLst>
                  <a:ext uri="{FF2B5EF4-FFF2-40B4-BE49-F238E27FC236}">
                    <a16:creationId xmlns:a16="http://schemas.microsoft.com/office/drawing/2014/main" id="{BF83052C-20F4-F3C8-724E-5BCA38C17CB5}"/>
                  </a:ext>
                </a:extLst>
              </p:cNvPr>
              <p:cNvGrpSpPr/>
              <p:nvPr/>
            </p:nvGrpSpPr>
            <p:grpSpPr>
              <a:xfrm>
                <a:off x="3866919" y="3187894"/>
                <a:ext cx="5706000" cy="1521744"/>
                <a:chOff x="3866919" y="3187894"/>
                <a:chExt cx="5706000" cy="1521744"/>
              </a:xfrm>
            </p:grpSpPr>
            <p:pic>
              <p:nvPicPr>
                <p:cNvPr id="23" name="Picture 22">
                  <a:extLst>
                    <a:ext uri="{FF2B5EF4-FFF2-40B4-BE49-F238E27FC236}">
                      <a16:creationId xmlns:a16="http://schemas.microsoft.com/office/drawing/2014/main" id="{7F73271D-981D-063F-E709-7BAC1B504111}"/>
                    </a:ext>
                  </a:extLst>
                </p:cNvPr>
                <p:cNvPicPr>
                  <a:picLocks noChangeAspect="1"/>
                </p:cNvPicPr>
                <p:nvPr/>
              </p:nvPicPr>
              <p:blipFill>
                <a:blip r:embed="rId5"/>
                <a:stretch>
                  <a:fillRect/>
                </a:stretch>
              </p:blipFill>
              <p:spPr>
                <a:xfrm>
                  <a:off x="6842280" y="3187894"/>
                  <a:ext cx="2648721" cy="295672"/>
                </a:xfrm>
                <a:prstGeom prst="rect">
                  <a:avLst/>
                </a:prstGeom>
              </p:spPr>
            </p:pic>
            <p:pic>
              <p:nvPicPr>
                <p:cNvPr id="30" name="Picture 29">
                  <a:extLst>
                    <a:ext uri="{FF2B5EF4-FFF2-40B4-BE49-F238E27FC236}">
                      <a16:creationId xmlns:a16="http://schemas.microsoft.com/office/drawing/2014/main" id="{8A82C9B7-EC19-4FAE-B73E-A21018B2C8BD}"/>
                    </a:ext>
                  </a:extLst>
                </p:cNvPr>
                <p:cNvPicPr>
                  <a:picLocks noChangeAspect="1"/>
                </p:cNvPicPr>
                <p:nvPr/>
              </p:nvPicPr>
              <p:blipFill>
                <a:blip r:embed="rId6"/>
                <a:stretch>
                  <a:fillRect/>
                </a:stretch>
              </p:blipFill>
              <p:spPr>
                <a:xfrm>
                  <a:off x="6861943" y="3437414"/>
                  <a:ext cx="2578233" cy="196860"/>
                </a:xfrm>
                <a:prstGeom prst="rect">
                  <a:avLst/>
                </a:prstGeom>
              </p:spPr>
            </p:pic>
            <p:pic>
              <p:nvPicPr>
                <p:cNvPr id="20" name="Picture 19">
                  <a:extLst>
                    <a:ext uri="{FF2B5EF4-FFF2-40B4-BE49-F238E27FC236}">
                      <a16:creationId xmlns:a16="http://schemas.microsoft.com/office/drawing/2014/main" id="{88C594C0-558F-7D93-8C31-87BD84551EFE}"/>
                    </a:ext>
                  </a:extLst>
                </p:cNvPr>
                <p:cNvPicPr>
                  <a:picLocks noChangeAspect="1"/>
                </p:cNvPicPr>
                <p:nvPr/>
              </p:nvPicPr>
              <p:blipFill rotWithShape="1">
                <a:blip r:embed="rId7"/>
                <a:srcRect t="30220" b="29068"/>
                <a:stretch/>
              </p:blipFill>
              <p:spPr>
                <a:xfrm>
                  <a:off x="3866919" y="3634274"/>
                  <a:ext cx="5706000" cy="1075364"/>
                </a:xfrm>
                <a:prstGeom prst="rect">
                  <a:avLst/>
                </a:prstGeom>
              </p:spPr>
            </p:pic>
          </p:grpSp>
        </p:grpSp>
        <p:pic>
          <p:nvPicPr>
            <p:cNvPr id="34" name="Picture 33">
              <a:extLst>
                <a:ext uri="{FF2B5EF4-FFF2-40B4-BE49-F238E27FC236}">
                  <a16:creationId xmlns:a16="http://schemas.microsoft.com/office/drawing/2014/main" id="{8481F61E-87AC-5EF1-F1DA-EA6E76F8CBD5}"/>
                </a:ext>
              </a:extLst>
            </p:cNvPr>
            <p:cNvPicPr>
              <a:picLocks noChangeAspect="1"/>
            </p:cNvPicPr>
            <p:nvPr/>
          </p:nvPicPr>
          <p:blipFill rotWithShape="1">
            <a:blip r:embed="rId7"/>
            <a:srcRect l="33253" t="81131" r="7494" b="632"/>
            <a:stretch/>
          </p:blipFill>
          <p:spPr>
            <a:xfrm>
              <a:off x="5818090" y="4228730"/>
              <a:ext cx="3693459" cy="526241"/>
            </a:xfrm>
            <a:prstGeom prst="rect">
              <a:avLst/>
            </a:prstGeom>
          </p:spPr>
        </p:pic>
      </p:grpSp>
      <p:grpSp>
        <p:nvGrpSpPr>
          <p:cNvPr id="40" name="Group 39">
            <a:extLst>
              <a:ext uri="{FF2B5EF4-FFF2-40B4-BE49-F238E27FC236}">
                <a16:creationId xmlns:a16="http://schemas.microsoft.com/office/drawing/2014/main" id="{FE6747FF-98D0-1F02-942D-4441960E4987}"/>
              </a:ext>
            </a:extLst>
          </p:cNvPr>
          <p:cNvGrpSpPr/>
          <p:nvPr/>
        </p:nvGrpSpPr>
        <p:grpSpPr>
          <a:xfrm>
            <a:off x="5702523" y="1056678"/>
            <a:ext cx="5705768" cy="2848121"/>
            <a:chOff x="5702523" y="727909"/>
            <a:chExt cx="5705768" cy="2848121"/>
          </a:xfrm>
        </p:grpSpPr>
        <p:pic>
          <p:nvPicPr>
            <p:cNvPr id="37" name="Picture 36">
              <a:extLst>
                <a:ext uri="{FF2B5EF4-FFF2-40B4-BE49-F238E27FC236}">
                  <a16:creationId xmlns:a16="http://schemas.microsoft.com/office/drawing/2014/main" id="{EAD9DE22-1A67-814D-9B55-2667DA5CB44C}"/>
                </a:ext>
              </a:extLst>
            </p:cNvPr>
            <p:cNvPicPr>
              <a:picLocks noChangeAspect="1"/>
            </p:cNvPicPr>
            <p:nvPr/>
          </p:nvPicPr>
          <p:blipFill>
            <a:blip r:embed="rId8"/>
            <a:stretch>
              <a:fillRect/>
            </a:stretch>
          </p:blipFill>
          <p:spPr>
            <a:xfrm>
              <a:off x="5702523" y="727909"/>
              <a:ext cx="5705768" cy="2848121"/>
            </a:xfrm>
            <a:prstGeom prst="rect">
              <a:avLst/>
            </a:prstGeom>
          </p:spPr>
        </p:pic>
        <p:pic>
          <p:nvPicPr>
            <p:cNvPr id="39" name="Picture 38">
              <a:extLst>
                <a:ext uri="{FF2B5EF4-FFF2-40B4-BE49-F238E27FC236}">
                  <a16:creationId xmlns:a16="http://schemas.microsoft.com/office/drawing/2014/main" id="{1DC11523-1B88-1F1E-3D16-E69F88451E10}"/>
                </a:ext>
              </a:extLst>
            </p:cNvPr>
            <p:cNvPicPr>
              <a:picLocks noChangeAspect="1"/>
            </p:cNvPicPr>
            <p:nvPr/>
          </p:nvPicPr>
          <p:blipFill>
            <a:blip r:embed="rId9"/>
            <a:stretch>
              <a:fillRect/>
            </a:stretch>
          </p:blipFill>
          <p:spPr>
            <a:xfrm>
              <a:off x="8616281" y="1402047"/>
              <a:ext cx="2730640" cy="247663"/>
            </a:xfrm>
            <a:prstGeom prst="rect">
              <a:avLst/>
            </a:prstGeom>
          </p:spPr>
        </p:pic>
      </p:grpSp>
      <p:cxnSp>
        <p:nvCxnSpPr>
          <p:cNvPr id="42" name="Straight Connector 41">
            <a:extLst>
              <a:ext uri="{FF2B5EF4-FFF2-40B4-BE49-F238E27FC236}">
                <a16:creationId xmlns:a16="http://schemas.microsoft.com/office/drawing/2014/main" id="{00082579-B540-2E2F-10A8-7A1F6826AC67}"/>
              </a:ext>
            </a:extLst>
          </p:cNvPr>
          <p:cNvCxnSpPr/>
          <p:nvPr/>
        </p:nvCxnSpPr>
        <p:spPr>
          <a:xfrm>
            <a:off x="5516628" y="4155354"/>
            <a:ext cx="60979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20DC2F31-D337-7CF8-044C-C17FF85B19F8}"/>
              </a:ext>
            </a:extLst>
          </p:cNvPr>
          <p:cNvPicPr>
            <a:picLocks noChangeAspect="1"/>
          </p:cNvPicPr>
          <p:nvPr/>
        </p:nvPicPr>
        <p:blipFill>
          <a:blip r:embed="rId10"/>
          <a:stretch>
            <a:fillRect/>
          </a:stretch>
        </p:blipFill>
        <p:spPr>
          <a:xfrm>
            <a:off x="8723248" y="1458817"/>
            <a:ext cx="2603125" cy="241820"/>
          </a:xfrm>
          <a:prstGeom prst="rect">
            <a:avLst/>
          </a:prstGeom>
        </p:spPr>
      </p:pic>
    </p:spTree>
    <p:extLst>
      <p:ext uri="{BB962C8B-B14F-4D97-AF65-F5344CB8AC3E}">
        <p14:creationId xmlns:p14="http://schemas.microsoft.com/office/powerpoint/2010/main" val="210220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B0ABF63-263C-40EA-B33D-04AC176D078F}"/>
              </a:ext>
            </a:extLst>
          </p:cNvPr>
          <p:cNvSpPr>
            <a:spLocks noGrp="1"/>
          </p:cNvSpPr>
          <p:nvPr>
            <p:ph type="ftr" sz="quarter" idx="23"/>
          </p:nvPr>
        </p:nvSpPr>
        <p:spPr>
          <a:xfrm>
            <a:off x="1914524" y="5946764"/>
            <a:ext cx="9372601" cy="843676"/>
          </a:xfrm>
        </p:spPr>
        <p:txBody>
          <a:bodyPr/>
          <a:lstStyle/>
          <a:p>
            <a:endParaRPr lang="en-GB" sz="900" dirty="0">
              <a:solidFill>
                <a:schemeClr val="tx1"/>
              </a:solidFill>
              <a:latin typeface="+mj-lt"/>
            </a:endParaRPr>
          </a:p>
          <a:p>
            <a:r>
              <a:rPr lang="en-GB" sz="900" dirty="0">
                <a:solidFill>
                  <a:schemeClr val="tx1"/>
                </a:solidFill>
                <a:latin typeface="+mj-lt"/>
              </a:rPr>
              <a:t>- Subjects received </a:t>
            </a:r>
            <a:r>
              <a:rPr lang="en-US" sz="900" dirty="0">
                <a:solidFill>
                  <a:schemeClr val="tx1"/>
                </a:solidFill>
                <a:latin typeface="+mj-lt"/>
              </a:rPr>
              <a:t>1x10</a:t>
            </a:r>
            <a:r>
              <a:rPr lang="en-US" sz="900" baseline="50000" dirty="0">
                <a:solidFill>
                  <a:schemeClr val="tx1"/>
                </a:solidFill>
                <a:latin typeface="+mj-lt"/>
              </a:rPr>
              <a:t>6</a:t>
            </a:r>
            <a:r>
              <a:rPr lang="en-US" sz="900" dirty="0">
                <a:solidFill>
                  <a:schemeClr val="tx1"/>
                </a:solidFill>
                <a:latin typeface="+mj-lt"/>
              </a:rPr>
              <a:t> cells/kg (max 1x10</a:t>
            </a:r>
            <a:r>
              <a:rPr lang="en-US" sz="900" baseline="50000" dirty="0">
                <a:solidFill>
                  <a:schemeClr val="tx1"/>
                </a:solidFill>
                <a:latin typeface="+mj-lt"/>
              </a:rPr>
              <a:t>8</a:t>
            </a:r>
            <a:r>
              <a:rPr lang="en-US" sz="900" dirty="0">
                <a:solidFill>
                  <a:schemeClr val="tx1"/>
                </a:solidFill>
                <a:latin typeface="+mj-lt"/>
              </a:rPr>
              <a:t> cells) or 2x10</a:t>
            </a:r>
            <a:r>
              <a:rPr lang="en-US" sz="900" baseline="50000" dirty="0">
                <a:solidFill>
                  <a:schemeClr val="tx1"/>
                </a:solidFill>
                <a:latin typeface="+mj-lt"/>
              </a:rPr>
              <a:t>6</a:t>
            </a:r>
            <a:r>
              <a:rPr lang="en-US" sz="900" dirty="0">
                <a:solidFill>
                  <a:schemeClr val="tx1"/>
                </a:solidFill>
                <a:latin typeface="+mj-lt"/>
              </a:rPr>
              <a:t> cells/kg (max 2x10</a:t>
            </a:r>
            <a:r>
              <a:rPr lang="en-US" sz="900" baseline="50000" dirty="0">
                <a:solidFill>
                  <a:schemeClr val="tx1"/>
                </a:solidFill>
                <a:latin typeface="+mj-lt"/>
              </a:rPr>
              <a:t>8</a:t>
            </a:r>
            <a:r>
              <a:rPr lang="en-US" sz="900" dirty="0">
                <a:solidFill>
                  <a:schemeClr val="tx1"/>
                </a:solidFill>
                <a:latin typeface="+mj-lt"/>
              </a:rPr>
              <a:t> cells) by IV infusion on D0 and D7</a:t>
            </a:r>
          </a:p>
          <a:p>
            <a:r>
              <a:rPr lang="en-GB" sz="900" dirty="0">
                <a:solidFill>
                  <a:schemeClr val="tx1"/>
                </a:solidFill>
                <a:latin typeface="+mj-lt"/>
              </a:rPr>
              <a:t>- Eight subjects were enrolled in each cohort, but one subject in Cohort B withdrew prior to infusion of CYP-001</a:t>
            </a:r>
          </a:p>
          <a:p>
            <a:r>
              <a:rPr lang="en-GB" sz="900" dirty="0">
                <a:solidFill>
                  <a:schemeClr val="tx1"/>
                </a:solidFill>
                <a:latin typeface="+mj-lt"/>
              </a:rPr>
              <a:t>‡ Subject A3 showed a PR at Days 14 and 21 but died due to pneumonia on Day 28; * Subject B5 withdrew from the trial on Day 22 to commence palliative care</a:t>
            </a:r>
          </a:p>
          <a:p>
            <a:r>
              <a:rPr lang="en-AU" sz="900" dirty="0">
                <a:solidFill>
                  <a:schemeClr val="tx1"/>
                </a:solidFill>
                <a:latin typeface="+mj-lt"/>
              </a:rPr>
              <a:t>For further information: </a:t>
            </a:r>
            <a:r>
              <a:rPr lang="en-AU" sz="900" dirty="0">
                <a:solidFill>
                  <a:srgbClr val="0000FF"/>
                </a:solidFill>
                <a:latin typeface="+mj-lt"/>
                <a:hlinkClick r:id="rId3">
                  <a:extLst>
                    <a:ext uri="{A12FA001-AC4F-418D-AE19-62706E023703}">
                      <ahyp:hlinkClr xmlns:ahyp="http://schemas.microsoft.com/office/drawing/2018/hyperlinkcolor" val="tx"/>
                    </a:ext>
                  </a:extLst>
                </a:hlinkClick>
              </a:rPr>
              <a:t>https://clinicaltrials.gov/study/NCT02923375</a:t>
            </a:r>
            <a:r>
              <a:rPr lang="en-AU" sz="900" dirty="0">
                <a:solidFill>
                  <a:srgbClr val="0000FF"/>
                </a:solidFill>
                <a:latin typeface="+mj-lt"/>
              </a:rPr>
              <a:t> </a:t>
            </a:r>
            <a:endParaRPr lang="en-GB" sz="900" dirty="0">
              <a:solidFill>
                <a:srgbClr val="0000FF"/>
              </a:solidFill>
              <a:latin typeface="+mj-lt"/>
            </a:endParaRPr>
          </a:p>
        </p:txBody>
      </p:sp>
      <p:sp>
        <p:nvSpPr>
          <p:cNvPr id="3" name="Title 2">
            <a:extLst>
              <a:ext uri="{FF2B5EF4-FFF2-40B4-BE49-F238E27FC236}">
                <a16:creationId xmlns:a16="http://schemas.microsoft.com/office/drawing/2014/main" id="{74857D0D-6AB6-4C24-8328-A8266CA64A4D}"/>
              </a:ext>
            </a:extLst>
          </p:cNvPr>
          <p:cNvSpPr>
            <a:spLocks noGrp="1"/>
          </p:cNvSpPr>
          <p:nvPr>
            <p:ph type="title"/>
          </p:nvPr>
        </p:nvSpPr>
        <p:spPr/>
        <p:txBody>
          <a:bodyPr vert="horz"/>
          <a:lstStyle/>
          <a:p>
            <a:r>
              <a:rPr lang="en-AU" sz="4600" noProof="0" dirty="0" err="1">
                <a:solidFill>
                  <a:schemeClr val="accent5"/>
                </a:solidFill>
                <a:sym typeface="Calibri" panose="020F0502020204030204" pitchFamily="34" charset="0"/>
              </a:rPr>
              <a:t>aGvHD</a:t>
            </a:r>
            <a:r>
              <a:rPr lang="en-AU" sz="4600" noProof="0" dirty="0">
                <a:solidFill>
                  <a:schemeClr val="accent5"/>
                </a:solidFill>
                <a:sym typeface="Calibri" panose="020F0502020204030204" pitchFamily="34" charset="0"/>
              </a:rPr>
              <a:t> | Phase 1 clinical trial - results</a:t>
            </a:r>
            <a:endParaRPr lang="en-AU" sz="4600" baseline="30000" noProof="0" dirty="0"/>
          </a:p>
        </p:txBody>
      </p:sp>
      <p:sp>
        <p:nvSpPr>
          <p:cNvPr id="5" name="Text Placeholder 4">
            <a:extLst>
              <a:ext uri="{FF2B5EF4-FFF2-40B4-BE49-F238E27FC236}">
                <a16:creationId xmlns:a16="http://schemas.microsoft.com/office/drawing/2014/main" id="{7EC760F2-CE5C-449D-A049-C8DC12BF68E2}"/>
              </a:ext>
            </a:extLst>
          </p:cNvPr>
          <p:cNvSpPr>
            <a:spLocks noGrp="1"/>
          </p:cNvSpPr>
          <p:nvPr>
            <p:ph type="body" sz="quarter" idx="12"/>
          </p:nvPr>
        </p:nvSpPr>
        <p:spPr>
          <a:xfrm>
            <a:off x="407988" y="730392"/>
            <a:ext cx="11376027" cy="531900"/>
          </a:xfrm>
        </p:spPr>
        <p:txBody>
          <a:bodyPr/>
          <a:lstStyle/>
          <a:p>
            <a:r>
              <a:rPr lang="en-GB" noProof="0" dirty="0">
                <a:solidFill>
                  <a:schemeClr val="accent5"/>
                </a:solidFill>
                <a:latin typeface="+mj-lt"/>
                <a:ea typeface="Lato Regular" panose="020F0502020204030203" pitchFamily="34" charset="0"/>
                <a:cs typeface="Lato Regular" panose="020F0502020204030203" pitchFamily="34" charset="0"/>
              </a:rPr>
              <a:t>Product: CYP-001 (Cymerus™ MSCs for intravenous infusion)</a:t>
            </a:r>
            <a:r>
              <a:rPr lang="en-GB" dirty="0">
                <a:solidFill>
                  <a:schemeClr val="accent5"/>
                </a:solidFill>
                <a:latin typeface="+mj-lt"/>
                <a:ea typeface="Lato Regular" panose="020F0502020204030203" pitchFamily="34" charset="0"/>
                <a:cs typeface="Lato Regular" panose="020F0502020204030203" pitchFamily="34" charset="0"/>
              </a:rPr>
              <a:t>		</a:t>
            </a:r>
            <a:endParaRPr lang="en-GB" noProof="0" dirty="0">
              <a:solidFill>
                <a:srgbClr val="0000FF"/>
              </a:solidFill>
              <a:latin typeface="+mj-lt"/>
              <a:ea typeface="Lato Regular" panose="020F0502020204030203" pitchFamily="34" charset="0"/>
              <a:cs typeface="Lato Regular" panose="020F0502020204030203" pitchFamily="34" charset="0"/>
            </a:endParaRPr>
          </a:p>
        </p:txBody>
      </p:sp>
      <p:sp>
        <p:nvSpPr>
          <p:cNvPr id="6" name="Slide Number Placeholder 5">
            <a:extLst>
              <a:ext uri="{FF2B5EF4-FFF2-40B4-BE49-F238E27FC236}">
                <a16:creationId xmlns:a16="http://schemas.microsoft.com/office/drawing/2014/main" id="{7EAF1D2F-D256-4EFB-A558-B290BAFAB72F}"/>
              </a:ext>
            </a:extLst>
          </p:cNvPr>
          <p:cNvSpPr>
            <a:spLocks noGrp="1"/>
          </p:cNvSpPr>
          <p:nvPr>
            <p:ph type="sldNum" sz="quarter" idx="4"/>
          </p:nvPr>
        </p:nvSpPr>
        <p:spPr/>
        <p:txBody>
          <a:bodyPr/>
          <a:lstStyle/>
          <a:p>
            <a:fld id="{32B5847F-0DEA-465B-90AF-23B6124160AE}" type="slidenum">
              <a:rPr lang="en-AU" smtClean="0"/>
              <a:pPr/>
              <a:t>12</a:t>
            </a:fld>
            <a:endParaRPr lang="en-AU" dirty="0"/>
          </a:p>
        </p:txBody>
      </p:sp>
      <p:sp>
        <p:nvSpPr>
          <p:cNvPr id="13" name="Rectangle 12">
            <a:extLst>
              <a:ext uri="{FF2B5EF4-FFF2-40B4-BE49-F238E27FC236}">
                <a16:creationId xmlns:a16="http://schemas.microsoft.com/office/drawing/2014/main" id="{8AD59CBD-DFC5-484C-A162-A1F221CF7BD6}"/>
              </a:ext>
            </a:extLst>
          </p:cNvPr>
          <p:cNvSpPr/>
          <p:nvPr/>
        </p:nvSpPr>
        <p:spPr bwMode="auto">
          <a:xfrm>
            <a:off x="2417354" y="1796430"/>
            <a:ext cx="4922361" cy="1539403"/>
          </a:xfrm>
          <a:prstGeom prst="rect">
            <a:avLst/>
          </a:prstGeom>
          <a:noFill/>
          <a:ln w="12700"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72000" tIns="72000" rIns="72000" bIns="72000" numCol="1" rtlCol="0" anchor="ctr" anchorCtr="0" compatLnSpc="1">
            <a:prstTxWarp prst="textNoShape">
              <a:avLst/>
            </a:prstTxWarp>
          </a:bodyPr>
          <a:lstStyle/>
          <a:p>
            <a:pPr marL="0" lvl="1" fontAlgn="base">
              <a:spcBef>
                <a:spcPct val="0"/>
              </a:spcBef>
              <a:buSzPct val="100000"/>
            </a:pPr>
            <a:endParaRPr lang="en-AU" sz="1400" dirty="0">
              <a:solidFill>
                <a:srgbClr val="464749">
                  <a:lumMod val="50000"/>
                </a:srgbClr>
              </a:solidFill>
              <a:latin typeface="+mj-lt"/>
            </a:endParaRPr>
          </a:p>
        </p:txBody>
      </p:sp>
      <p:grpSp>
        <p:nvGrpSpPr>
          <p:cNvPr id="32" name="Group 31">
            <a:extLst>
              <a:ext uri="{FF2B5EF4-FFF2-40B4-BE49-F238E27FC236}">
                <a16:creationId xmlns:a16="http://schemas.microsoft.com/office/drawing/2014/main" id="{5CCFA4C5-FBCE-775E-A9A4-221291966946}"/>
              </a:ext>
            </a:extLst>
          </p:cNvPr>
          <p:cNvGrpSpPr/>
          <p:nvPr/>
        </p:nvGrpSpPr>
        <p:grpSpPr>
          <a:xfrm>
            <a:off x="450935" y="1618377"/>
            <a:ext cx="5826412" cy="1120188"/>
            <a:chOff x="2074860" y="1787807"/>
            <a:chExt cx="5826412" cy="1120188"/>
          </a:xfrm>
        </p:grpSpPr>
        <p:sp>
          <p:nvSpPr>
            <p:cNvPr id="44" name="Rectangle 43">
              <a:extLst>
                <a:ext uri="{FF2B5EF4-FFF2-40B4-BE49-F238E27FC236}">
                  <a16:creationId xmlns:a16="http://schemas.microsoft.com/office/drawing/2014/main" id="{6D41FC50-723B-4D31-BE30-F655A30EBBE2}"/>
                </a:ext>
              </a:extLst>
            </p:cNvPr>
            <p:cNvSpPr/>
            <p:nvPr/>
          </p:nvSpPr>
          <p:spPr bwMode="auto">
            <a:xfrm>
              <a:off x="2074860" y="1791592"/>
              <a:ext cx="5826412" cy="1101249"/>
            </a:xfrm>
            <a:prstGeom prst="rect">
              <a:avLst/>
            </a:prstGeom>
            <a:solidFill>
              <a:schemeClr val="bg1">
                <a:lumMod val="95000"/>
              </a:schemeClr>
            </a:solidFill>
            <a:ln w="12700" cap="flat" cmpd="sng" algn="ctr">
              <a:noFill/>
              <a:prstDash val="solid"/>
              <a:round/>
              <a:headEnd type="none" w="med" len="med"/>
              <a:tailEnd type="non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108000" tIns="72000" rIns="108000" bIns="72000" numCol="1" rtlCol="0" anchor="ctr" anchorCtr="0" compatLnSpc="1">
              <a:prstTxWarp prst="textNoShape">
                <a:avLst/>
              </a:prstTxWarp>
            </a:bodyPr>
            <a:lstStyle/>
            <a:p>
              <a:pPr algn="ctr" fontAlgn="base">
                <a:spcBef>
                  <a:spcPct val="0"/>
                </a:spcBef>
                <a:spcAft>
                  <a:spcPct val="0"/>
                </a:spcAft>
              </a:pPr>
              <a:endParaRPr lang="en-AU" sz="1400" b="1" u="sng" dirty="0">
                <a:solidFill>
                  <a:prstClr val="white"/>
                </a:solidFill>
                <a:latin typeface="+mj-lt"/>
                <a:ea typeface="Lato" panose="020F0502020204030203" pitchFamily="34" charset="0"/>
                <a:cs typeface="Lato" panose="020F0502020204030203" pitchFamily="34" charset="0"/>
              </a:endParaRPr>
            </a:p>
          </p:txBody>
        </p:sp>
        <p:graphicFrame>
          <p:nvGraphicFramePr>
            <p:cNvPr id="14" name="Chart 13">
              <a:extLst>
                <a:ext uri="{FF2B5EF4-FFF2-40B4-BE49-F238E27FC236}">
                  <a16:creationId xmlns:a16="http://schemas.microsoft.com/office/drawing/2014/main" id="{A3728E59-5410-441C-8EF1-FE6D17FBEB6E}"/>
                </a:ext>
              </a:extLst>
            </p:cNvPr>
            <p:cNvGraphicFramePr>
              <a:graphicFrameLocks noChangeAspect="1"/>
            </p:cNvGraphicFramePr>
            <p:nvPr/>
          </p:nvGraphicFramePr>
          <p:xfrm>
            <a:off x="4896204" y="1787807"/>
            <a:ext cx="963260" cy="112018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2281A215-596C-4D08-99A8-FCBE756D43C7}"/>
                </a:ext>
              </a:extLst>
            </p:cNvPr>
            <p:cNvSpPr/>
            <p:nvPr/>
          </p:nvSpPr>
          <p:spPr>
            <a:xfrm>
              <a:off x="5143772" y="2203717"/>
              <a:ext cx="503860" cy="279839"/>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87% </a:t>
              </a:r>
            </a:p>
          </p:txBody>
        </p:sp>
        <p:sp>
          <p:nvSpPr>
            <p:cNvPr id="16" name="Rectangle 15">
              <a:extLst>
                <a:ext uri="{FF2B5EF4-FFF2-40B4-BE49-F238E27FC236}">
                  <a16:creationId xmlns:a16="http://schemas.microsoft.com/office/drawing/2014/main" id="{8F9A22C8-C058-4484-B227-328CA704B8EF}"/>
                </a:ext>
              </a:extLst>
            </p:cNvPr>
            <p:cNvSpPr/>
            <p:nvPr/>
          </p:nvSpPr>
          <p:spPr>
            <a:xfrm>
              <a:off x="4060676" y="2111384"/>
              <a:ext cx="997931"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Overall </a:t>
              </a:r>
              <a:br>
                <a:rPr kumimoji="0" lang="en-AU" sz="1400" b="1" i="1"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br>
              <a:r>
                <a:rPr kumimoji="0" lang="en-AU" sz="1400" b="1" i="1"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response</a:t>
              </a:r>
            </a:p>
          </p:txBody>
        </p:sp>
        <p:graphicFrame>
          <p:nvGraphicFramePr>
            <p:cNvPr id="17" name="Chart 16">
              <a:extLst>
                <a:ext uri="{FF2B5EF4-FFF2-40B4-BE49-F238E27FC236}">
                  <a16:creationId xmlns:a16="http://schemas.microsoft.com/office/drawing/2014/main" id="{AECD55E6-9919-420E-9BED-60EB4F95C64B}"/>
                </a:ext>
              </a:extLst>
            </p:cNvPr>
            <p:cNvGraphicFramePr>
              <a:graphicFrameLocks noChangeAspect="1"/>
            </p:cNvGraphicFramePr>
            <p:nvPr/>
          </p:nvGraphicFramePr>
          <p:xfrm>
            <a:off x="3082893" y="1859501"/>
            <a:ext cx="953486" cy="965431"/>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0AC15CA3-5824-47B4-BF86-76694093AC51}"/>
                </a:ext>
              </a:extLst>
            </p:cNvPr>
            <p:cNvSpPr/>
            <p:nvPr/>
          </p:nvSpPr>
          <p:spPr>
            <a:xfrm>
              <a:off x="3320099" y="2203717"/>
              <a:ext cx="490840" cy="276999"/>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53%</a:t>
              </a:r>
            </a:p>
          </p:txBody>
        </p:sp>
        <p:sp>
          <p:nvSpPr>
            <p:cNvPr id="19" name="Rectangle 18">
              <a:extLst>
                <a:ext uri="{FF2B5EF4-FFF2-40B4-BE49-F238E27FC236}">
                  <a16:creationId xmlns:a16="http://schemas.microsoft.com/office/drawing/2014/main" id="{445857C8-AFB2-4F9C-A082-390C339B778D}"/>
                </a:ext>
              </a:extLst>
            </p:cNvPr>
            <p:cNvSpPr/>
            <p:nvPr/>
          </p:nvSpPr>
          <p:spPr>
            <a:xfrm>
              <a:off x="2247365" y="2111383"/>
              <a:ext cx="997931"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1"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Complete response</a:t>
              </a:r>
            </a:p>
          </p:txBody>
        </p:sp>
        <p:sp>
          <p:nvSpPr>
            <p:cNvPr id="20" name="Rectangle 19">
              <a:extLst>
                <a:ext uri="{FF2B5EF4-FFF2-40B4-BE49-F238E27FC236}">
                  <a16:creationId xmlns:a16="http://schemas.microsoft.com/office/drawing/2014/main" id="{F1051A02-7700-4ED8-BE45-A6C6CFDC3D94}"/>
                </a:ext>
              </a:extLst>
            </p:cNvPr>
            <p:cNvSpPr/>
            <p:nvPr/>
          </p:nvSpPr>
          <p:spPr>
            <a:xfrm>
              <a:off x="5934856" y="2111383"/>
              <a:ext cx="997931"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1400" b="1" i="1" dirty="0">
                  <a:solidFill>
                    <a:schemeClr val="accent5"/>
                  </a:solidFill>
                  <a:latin typeface="+mj-lt"/>
                  <a:ea typeface="Lato" panose="020F0502020204030203" pitchFamily="34" charset="0"/>
                  <a:cs typeface="Lato" panose="020F0502020204030203" pitchFamily="34" charset="0"/>
                </a:rPr>
                <a:t>2yr survival</a:t>
              </a:r>
              <a:r>
                <a:rPr kumimoji="0" lang="en-AU" sz="1400" b="1" i="1"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 </a:t>
              </a:r>
            </a:p>
          </p:txBody>
        </p:sp>
        <p:graphicFrame>
          <p:nvGraphicFramePr>
            <p:cNvPr id="21" name="Chart 20">
              <a:extLst>
                <a:ext uri="{FF2B5EF4-FFF2-40B4-BE49-F238E27FC236}">
                  <a16:creationId xmlns:a16="http://schemas.microsoft.com/office/drawing/2014/main" id="{AC7F8023-50B5-4C2B-8A74-319160008661}"/>
                </a:ext>
              </a:extLst>
            </p:cNvPr>
            <p:cNvGraphicFramePr>
              <a:graphicFrameLocks noChangeAspect="1"/>
            </p:cNvGraphicFramePr>
            <p:nvPr/>
          </p:nvGraphicFramePr>
          <p:xfrm>
            <a:off x="6770386" y="1790948"/>
            <a:ext cx="953485" cy="1102536"/>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866288EF-65A4-4AF5-AA6F-BDC2538A8DD6}"/>
                </a:ext>
              </a:extLst>
            </p:cNvPr>
            <p:cNvSpPr/>
            <p:nvPr/>
          </p:nvSpPr>
          <p:spPr>
            <a:xfrm>
              <a:off x="6937589" y="2203717"/>
              <a:ext cx="606659"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accent5"/>
                  </a:solidFill>
                  <a:effectLst/>
                  <a:uLnTx/>
                  <a:uFillTx/>
                  <a:latin typeface="+mj-lt"/>
                  <a:ea typeface="Lato" panose="020F0502020204030203" pitchFamily="34" charset="0"/>
                  <a:cs typeface="Lato" panose="020F0502020204030203" pitchFamily="34" charset="0"/>
                </a:rPr>
                <a:t>60% </a:t>
              </a:r>
            </a:p>
          </p:txBody>
        </p:sp>
      </p:grpSp>
      <p:sp>
        <p:nvSpPr>
          <p:cNvPr id="43" name="Arrow: Pentagon 42">
            <a:extLst>
              <a:ext uri="{FF2B5EF4-FFF2-40B4-BE49-F238E27FC236}">
                <a16:creationId xmlns:a16="http://schemas.microsoft.com/office/drawing/2014/main" id="{ACDD90C2-03E8-EB5C-DFA4-7BC67DC78F3D}"/>
              </a:ext>
            </a:extLst>
          </p:cNvPr>
          <p:cNvSpPr/>
          <p:nvPr/>
        </p:nvSpPr>
        <p:spPr>
          <a:xfrm>
            <a:off x="7201496" y="1262292"/>
            <a:ext cx="4423311" cy="4684472"/>
          </a:xfrm>
          <a:prstGeom prst="homePlate">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Arial" panose="020B0604020202020204" pitchFamily="34" charset="0"/>
              <a:buChar char="•"/>
            </a:pPr>
            <a:r>
              <a:rPr lang="en-GB" sz="2400" dirty="0">
                <a:solidFill>
                  <a:schemeClr val="bg1"/>
                </a:solidFill>
                <a:latin typeface="+mj-lt"/>
                <a:ea typeface="Lato" panose="020F0502020204030203" pitchFamily="34" charset="0"/>
                <a:cs typeface="Lato" panose="020F0502020204030203" pitchFamily="34" charset="0"/>
              </a:rPr>
              <a:t>CYP-001 was shown to be </a:t>
            </a:r>
            <a:r>
              <a:rPr lang="en-GB" sz="2400" b="1" dirty="0">
                <a:solidFill>
                  <a:schemeClr val="bg1"/>
                </a:solidFill>
                <a:latin typeface="+mj-lt"/>
                <a:ea typeface="Lato" panose="020F0502020204030203" pitchFamily="34" charset="0"/>
                <a:cs typeface="Lato" panose="020F0502020204030203" pitchFamily="34" charset="0"/>
              </a:rPr>
              <a:t>safe and well tolerated</a:t>
            </a:r>
            <a:r>
              <a:rPr lang="en-GB" sz="2400" dirty="0">
                <a:solidFill>
                  <a:schemeClr val="bg1"/>
                </a:solidFill>
                <a:latin typeface="+mj-lt"/>
                <a:ea typeface="Lato" panose="020F0502020204030203" pitchFamily="34" charset="0"/>
                <a:cs typeface="Lato" panose="020F0502020204030203" pitchFamily="34" charset="0"/>
              </a:rPr>
              <a:t>, with </a:t>
            </a:r>
            <a:r>
              <a:rPr lang="en-GB" sz="2400" b="1" dirty="0">
                <a:solidFill>
                  <a:schemeClr val="bg1"/>
                </a:solidFill>
                <a:latin typeface="+mj-lt"/>
                <a:ea typeface="Lato" panose="020F0502020204030203" pitchFamily="34" charset="0"/>
                <a:cs typeface="Lato" panose="020F0502020204030203" pitchFamily="34" charset="0"/>
              </a:rPr>
              <a:t>sustained outcomes up to 2 years</a:t>
            </a:r>
            <a:r>
              <a:rPr lang="en-GB" sz="2400" dirty="0">
                <a:solidFill>
                  <a:schemeClr val="bg1"/>
                </a:solidFill>
                <a:latin typeface="+mj-lt"/>
                <a:ea typeface="Lato" panose="020F0502020204030203" pitchFamily="34" charset="0"/>
                <a:cs typeface="Lato" panose="020F0502020204030203" pitchFamily="34" charset="0"/>
              </a:rPr>
              <a:t> after the first infusion</a:t>
            </a:r>
            <a:endParaRPr lang="en-AU" sz="2400" dirty="0">
              <a:solidFill>
                <a:schemeClr val="bg1"/>
              </a:solidFill>
              <a:latin typeface="+mj-lt"/>
              <a:ea typeface="Lato" panose="020F0502020204030203" pitchFamily="34" charset="0"/>
              <a:cs typeface="Lato" panose="020F0502020204030203" pitchFamily="34" charset="0"/>
            </a:endParaRPr>
          </a:p>
          <a:p>
            <a:pPr marL="285750" indent="-285750">
              <a:spcAft>
                <a:spcPts val="1200"/>
              </a:spcAft>
              <a:buFont typeface="Arial" panose="020B0604020202020204" pitchFamily="34" charset="0"/>
              <a:buChar char="•"/>
            </a:pPr>
            <a:r>
              <a:rPr lang="en-GB" sz="2400" b="1" dirty="0">
                <a:solidFill>
                  <a:schemeClr val="bg1"/>
                </a:solidFill>
                <a:latin typeface="+mj-lt"/>
                <a:ea typeface="Lato" panose="020F0502020204030203" pitchFamily="34" charset="0"/>
                <a:cs typeface="Lato" panose="020F0502020204030203" pitchFamily="34" charset="0"/>
              </a:rPr>
              <a:t>No serious adverse events or other safety concerns related to CYP-001</a:t>
            </a:r>
          </a:p>
          <a:p>
            <a:pPr marL="285750" indent="-285750">
              <a:spcAft>
                <a:spcPts val="600"/>
              </a:spcAft>
              <a:buFont typeface="Arial" panose="020B0604020202020204" pitchFamily="34" charset="0"/>
              <a:buChar char="•"/>
            </a:pPr>
            <a:r>
              <a:rPr lang="en-GB" sz="2400" dirty="0">
                <a:solidFill>
                  <a:schemeClr val="bg1"/>
                </a:solidFill>
                <a:latin typeface="+mj-lt"/>
                <a:ea typeface="Lato" panose="020F0502020204030203" pitchFamily="34" charset="0"/>
                <a:cs typeface="Lato" panose="020F0502020204030203" pitchFamily="34" charset="0"/>
              </a:rPr>
              <a:t>Very encouraging </a:t>
            </a:r>
            <a:r>
              <a:rPr lang="en-GB" sz="2400" b="1" dirty="0">
                <a:solidFill>
                  <a:schemeClr val="bg1"/>
                </a:solidFill>
                <a:latin typeface="+mj-lt"/>
                <a:ea typeface="Lato" panose="020F0502020204030203" pitchFamily="34" charset="0"/>
                <a:cs typeface="Lato" panose="020F0502020204030203" pitchFamily="34" charset="0"/>
              </a:rPr>
              <a:t>response rates </a:t>
            </a:r>
            <a:r>
              <a:rPr lang="en-GB" sz="2400" dirty="0">
                <a:solidFill>
                  <a:schemeClr val="bg1"/>
                </a:solidFill>
                <a:latin typeface="+mj-lt"/>
                <a:ea typeface="Lato" panose="020F0502020204030203" pitchFamily="34" charset="0"/>
                <a:cs typeface="Lato" panose="020F0502020204030203" pitchFamily="34" charset="0"/>
              </a:rPr>
              <a:t>and</a:t>
            </a:r>
            <a:r>
              <a:rPr lang="en-GB" sz="2400" b="1" dirty="0">
                <a:solidFill>
                  <a:schemeClr val="bg1"/>
                </a:solidFill>
                <a:latin typeface="+mj-lt"/>
                <a:ea typeface="Lato" panose="020F0502020204030203" pitchFamily="34" charset="0"/>
                <a:cs typeface="Lato" panose="020F0502020204030203" pitchFamily="34" charset="0"/>
              </a:rPr>
              <a:t> overall survival</a:t>
            </a:r>
            <a:endParaRPr lang="en-GB" sz="2400" dirty="0">
              <a:solidFill>
                <a:schemeClr val="bg1"/>
              </a:solidFill>
              <a:latin typeface="+mj-lt"/>
              <a:ea typeface="Lato" panose="020F0502020204030203" pitchFamily="34" charset="0"/>
              <a:cs typeface="Lato" panose="020F0502020204030203" pitchFamily="34" charset="0"/>
            </a:endParaRPr>
          </a:p>
        </p:txBody>
      </p:sp>
      <p:pic>
        <p:nvPicPr>
          <p:cNvPr id="10" name="Picture 9" descr="A screenshot of a graph&#10;&#10;Description automatically generated">
            <a:extLst>
              <a:ext uri="{FF2B5EF4-FFF2-40B4-BE49-F238E27FC236}">
                <a16:creationId xmlns:a16="http://schemas.microsoft.com/office/drawing/2014/main" id="{3E95F50E-6DE1-76C0-A026-2EDCCB7A99C3}"/>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50935" y="2720973"/>
            <a:ext cx="5839640" cy="2930218"/>
          </a:xfrm>
          <a:prstGeom prst="rect">
            <a:avLst/>
          </a:prstGeom>
        </p:spPr>
      </p:pic>
      <p:sp>
        <p:nvSpPr>
          <p:cNvPr id="4" name="Text Placeholder 7">
            <a:extLst>
              <a:ext uri="{FF2B5EF4-FFF2-40B4-BE49-F238E27FC236}">
                <a16:creationId xmlns:a16="http://schemas.microsoft.com/office/drawing/2014/main" id="{EF913999-658E-9853-2BF6-F10BBD1995B6}"/>
              </a:ext>
            </a:extLst>
          </p:cNvPr>
          <p:cNvSpPr txBox="1">
            <a:spLocks/>
          </p:cNvSpPr>
          <p:nvPr/>
        </p:nvSpPr>
        <p:spPr>
          <a:xfrm>
            <a:off x="152401" y="1262292"/>
            <a:ext cx="6415548" cy="331161"/>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dirty="0">
                <a:latin typeface="+mj-lt"/>
                <a:ea typeface="Lato Light" panose="020F0502020204030203" pitchFamily="34" charset="0"/>
                <a:cs typeface="Lato Light" panose="020F0502020204030203" pitchFamily="34" charset="0"/>
              </a:rPr>
              <a:t>Trial conducted in 15 patients with </a:t>
            </a:r>
            <a:r>
              <a:rPr lang="en-GB" sz="1800" b="1" dirty="0">
                <a:latin typeface="+mj-lt"/>
                <a:ea typeface="Lato Light" panose="020F0502020204030203" pitchFamily="34" charset="0"/>
                <a:cs typeface="Lato Light" panose="020F0502020204030203" pitchFamily="34" charset="0"/>
              </a:rPr>
              <a:t>steroid-resistant </a:t>
            </a:r>
            <a:r>
              <a:rPr lang="en-GB" sz="1800" b="1" dirty="0" err="1">
                <a:latin typeface="+mj-lt"/>
                <a:ea typeface="Lato Light" panose="020F0502020204030203" pitchFamily="34" charset="0"/>
                <a:cs typeface="Lato Light" panose="020F0502020204030203" pitchFamily="34" charset="0"/>
              </a:rPr>
              <a:t>aGvHD</a:t>
            </a:r>
            <a:endParaRPr lang="en-GB" sz="1800" b="1" i="1" dirty="0">
              <a:latin typeface="+mj-lt"/>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277701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18246D-2390-A294-8DF0-3CF37C2A39C4}"/>
              </a:ext>
            </a:extLst>
          </p:cNvPr>
          <p:cNvSpPr>
            <a:spLocks noGrp="1"/>
          </p:cNvSpPr>
          <p:nvPr>
            <p:ph type="ftr" sz="quarter" idx="23"/>
          </p:nvPr>
        </p:nvSpPr>
        <p:spPr/>
        <p:txBody>
          <a:bodyPr/>
          <a:lstStyle/>
          <a:p>
            <a:pPr marL="228600" indent="-228600">
              <a:buAutoNum type="arabicPeriod"/>
            </a:pPr>
            <a:r>
              <a:rPr lang="en-AU" dirty="0"/>
              <a:t>Note sales figures relate to all approved indications, including myelofibrosis, </a:t>
            </a:r>
            <a:r>
              <a:rPr lang="en-AU" dirty="0" err="1"/>
              <a:t>polycythemia</a:t>
            </a:r>
            <a:r>
              <a:rPr lang="en-AU" dirty="0"/>
              <a:t> vera, and GvHD</a:t>
            </a:r>
          </a:p>
        </p:txBody>
      </p:sp>
      <p:sp>
        <p:nvSpPr>
          <p:cNvPr id="6" name="Text Placeholder 5">
            <a:extLst>
              <a:ext uri="{FF2B5EF4-FFF2-40B4-BE49-F238E27FC236}">
                <a16:creationId xmlns:a16="http://schemas.microsoft.com/office/drawing/2014/main" id="{8531CA7D-00B7-3AE1-0609-082A51754E08}"/>
              </a:ext>
            </a:extLst>
          </p:cNvPr>
          <p:cNvSpPr>
            <a:spLocks noGrp="1"/>
          </p:cNvSpPr>
          <p:nvPr>
            <p:ph type="body" sz="quarter" idx="25"/>
          </p:nvPr>
        </p:nvSpPr>
        <p:spPr>
          <a:xfrm>
            <a:off x="407988" y="1168862"/>
            <a:ext cx="11000303" cy="4868044"/>
          </a:xfrm>
        </p:spPr>
        <p:txBody>
          <a:bodyPr/>
          <a:lstStyle/>
          <a:p>
            <a:pPr>
              <a:lnSpc>
                <a:spcPct val="100000"/>
              </a:lnSpc>
            </a:pPr>
            <a:r>
              <a:rPr lang="en-AU" sz="2000" dirty="0">
                <a:solidFill>
                  <a:schemeClr val="tx1"/>
                </a:solidFill>
              </a:rPr>
              <a:t>First line treatment for </a:t>
            </a:r>
            <a:r>
              <a:rPr lang="en-AU" sz="2000" dirty="0" err="1">
                <a:solidFill>
                  <a:schemeClr val="tx1"/>
                </a:solidFill>
              </a:rPr>
              <a:t>aGvHD</a:t>
            </a:r>
            <a:r>
              <a:rPr lang="en-AU" sz="2000" dirty="0">
                <a:solidFill>
                  <a:schemeClr val="tx1"/>
                </a:solidFill>
              </a:rPr>
              <a:t> is corticosteroids – but up to 50% fail to respond – known as steroid-resistant </a:t>
            </a:r>
            <a:r>
              <a:rPr lang="en-AU" sz="2000" dirty="0" err="1">
                <a:solidFill>
                  <a:schemeClr val="tx1"/>
                </a:solidFill>
              </a:rPr>
              <a:t>aGvHD</a:t>
            </a:r>
            <a:r>
              <a:rPr lang="en-AU" sz="2000" dirty="0">
                <a:solidFill>
                  <a:schemeClr val="tx1"/>
                </a:solidFill>
              </a:rPr>
              <a:t> (SR-</a:t>
            </a:r>
            <a:r>
              <a:rPr lang="en-AU" sz="2000" dirty="0" err="1">
                <a:solidFill>
                  <a:schemeClr val="tx1"/>
                </a:solidFill>
              </a:rPr>
              <a:t>aGvHD</a:t>
            </a:r>
            <a:r>
              <a:rPr lang="en-AU" sz="2000" dirty="0">
                <a:solidFill>
                  <a:schemeClr val="tx1"/>
                </a:solidFill>
              </a:rPr>
              <a:t>)</a:t>
            </a:r>
          </a:p>
          <a:p>
            <a:pPr>
              <a:lnSpc>
                <a:spcPct val="100000"/>
              </a:lnSpc>
            </a:pPr>
            <a:r>
              <a:rPr lang="en-AU" sz="2000" dirty="0">
                <a:solidFill>
                  <a:schemeClr val="tx1"/>
                </a:solidFill>
              </a:rPr>
              <a:t>Numerous other therapies (e.g. immunosuppressants) have been investigated for SR-</a:t>
            </a:r>
            <a:r>
              <a:rPr lang="en-AU" sz="2000" dirty="0" err="1">
                <a:solidFill>
                  <a:schemeClr val="tx1"/>
                </a:solidFill>
              </a:rPr>
              <a:t>aGvHD</a:t>
            </a:r>
            <a:r>
              <a:rPr lang="en-AU" sz="2000" dirty="0">
                <a:solidFill>
                  <a:schemeClr val="tx1"/>
                </a:solidFill>
              </a:rPr>
              <a:t>, but most have limited efficacy and/or problematic safety profiles</a:t>
            </a:r>
          </a:p>
          <a:p>
            <a:pPr>
              <a:lnSpc>
                <a:spcPct val="100000"/>
              </a:lnSpc>
            </a:pPr>
            <a:r>
              <a:rPr lang="en-AU" sz="2000" dirty="0">
                <a:solidFill>
                  <a:schemeClr val="tx1"/>
                </a:solidFill>
              </a:rPr>
              <a:t>Ruxolitinib (a JAK kinase inhibitor):</a:t>
            </a:r>
          </a:p>
          <a:p>
            <a:pPr lvl="1">
              <a:lnSpc>
                <a:spcPct val="100000"/>
              </a:lnSpc>
            </a:pPr>
            <a:r>
              <a:rPr lang="en-AU" sz="2000" dirty="0">
                <a:solidFill>
                  <a:schemeClr val="tx1"/>
                </a:solidFill>
              </a:rPr>
              <a:t>Approved for treatment of SR-</a:t>
            </a:r>
            <a:r>
              <a:rPr lang="en-AU" sz="2000" dirty="0" err="1">
                <a:solidFill>
                  <a:schemeClr val="tx1"/>
                </a:solidFill>
              </a:rPr>
              <a:t>aGvHD</a:t>
            </a:r>
            <a:r>
              <a:rPr lang="en-AU" sz="2000" dirty="0">
                <a:solidFill>
                  <a:schemeClr val="tx1"/>
                </a:solidFill>
              </a:rPr>
              <a:t> in 2019 by the US FDA</a:t>
            </a:r>
          </a:p>
          <a:p>
            <a:pPr lvl="1">
              <a:lnSpc>
                <a:spcPct val="100000"/>
              </a:lnSpc>
            </a:pPr>
            <a:r>
              <a:rPr lang="en-AU" sz="2000" dirty="0">
                <a:solidFill>
                  <a:schemeClr val="tx1"/>
                </a:solidFill>
              </a:rPr>
              <a:t>Forecast sales of US$4.5b in 2024</a:t>
            </a:r>
            <a:r>
              <a:rPr lang="en-AU" sz="2000" baseline="30000" dirty="0">
                <a:solidFill>
                  <a:schemeClr val="tx1"/>
                </a:solidFill>
              </a:rPr>
              <a:t>1</a:t>
            </a:r>
            <a:endParaRPr lang="en-AU" sz="2000" dirty="0">
              <a:solidFill>
                <a:schemeClr val="tx1"/>
              </a:solidFill>
            </a:endParaRPr>
          </a:p>
          <a:p>
            <a:pPr lvl="1">
              <a:lnSpc>
                <a:spcPct val="100000"/>
              </a:lnSpc>
            </a:pPr>
            <a:r>
              <a:rPr lang="en-AU" sz="2000" dirty="0">
                <a:solidFill>
                  <a:schemeClr val="tx1"/>
                </a:solidFill>
              </a:rPr>
              <a:t>Led to relatively good response rates in SR-</a:t>
            </a:r>
            <a:r>
              <a:rPr lang="en-AU" sz="2000" dirty="0" err="1">
                <a:solidFill>
                  <a:schemeClr val="tx1"/>
                </a:solidFill>
              </a:rPr>
              <a:t>aGvHD</a:t>
            </a:r>
            <a:r>
              <a:rPr lang="en-AU" sz="2000" dirty="0">
                <a:solidFill>
                  <a:schemeClr val="tx1"/>
                </a:solidFill>
              </a:rPr>
              <a:t>, but </a:t>
            </a:r>
            <a:r>
              <a:rPr lang="en-AU" sz="2000" b="1" dirty="0">
                <a:solidFill>
                  <a:schemeClr val="tx1"/>
                </a:solidFill>
              </a:rPr>
              <a:t>no apparent improvement in overall survival</a:t>
            </a:r>
          </a:p>
          <a:p>
            <a:pPr lvl="1">
              <a:lnSpc>
                <a:spcPct val="100000"/>
              </a:lnSpc>
            </a:pPr>
            <a:r>
              <a:rPr lang="en-AU" sz="2000" dirty="0">
                <a:solidFill>
                  <a:schemeClr val="tx1"/>
                </a:solidFill>
              </a:rPr>
              <a:t>Associated with a </a:t>
            </a:r>
            <a:r>
              <a:rPr lang="en-AU" sz="2000" b="1" dirty="0">
                <a:solidFill>
                  <a:schemeClr val="tx1"/>
                </a:solidFill>
              </a:rPr>
              <a:t>high rate of potentially serious adverse reactions</a:t>
            </a:r>
          </a:p>
          <a:p>
            <a:pPr marL="0" indent="0">
              <a:lnSpc>
                <a:spcPct val="100000"/>
              </a:lnSpc>
              <a:spcBef>
                <a:spcPts val="1800"/>
              </a:spcBef>
              <a:buNone/>
            </a:pPr>
            <a:r>
              <a:rPr lang="en-AU" sz="3000" dirty="0">
                <a:solidFill>
                  <a:schemeClr val="accent4"/>
                </a:solidFill>
                <a:sym typeface="Wingdings" panose="05000000000000000000" pitchFamily="2" charset="2"/>
              </a:rPr>
              <a:t> T</a:t>
            </a:r>
            <a:r>
              <a:rPr lang="en-AU" sz="3000" dirty="0">
                <a:solidFill>
                  <a:schemeClr val="accent4"/>
                </a:solidFill>
              </a:rPr>
              <a:t>here remains a </a:t>
            </a:r>
            <a:r>
              <a:rPr lang="en-AU" sz="3000" b="1" dirty="0">
                <a:solidFill>
                  <a:schemeClr val="accent4"/>
                </a:solidFill>
              </a:rPr>
              <a:t>significant unmet need </a:t>
            </a:r>
            <a:r>
              <a:rPr lang="en-AU" sz="3000" dirty="0">
                <a:solidFill>
                  <a:schemeClr val="accent4"/>
                </a:solidFill>
              </a:rPr>
              <a:t>for</a:t>
            </a:r>
            <a:r>
              <a:rPr lang="en-AU" sz="3000" b="1" dirty="0">
                <a:solidFill>
                  <a:schemeClr val="accent4"/>
                </a:solidFill>
              </a:rPr>
              <a:t> safer </a:t>
            </a:r>
            <a:r>
              <a:rPr lang="en-AU" sz="3000" dirty="0">
                <a:solidFill>
                  <a:schemeClr val="accent4"/>
                </a:solidFill>
              </a:rPr>
              <a:t>and</a:t>
            </a:r>
            <a:r>
              <a:rPr lang="en-AU" sz="3000" b="1" dirty="0">
                <a:solidFill>
                  <a:schemeClr val="accent4"/>
                </a:solidFill>
              </a:rPr>
              <a:t> more effective </a:t>
            </a:r>
            <a:r>
              <a:rPr lang="en-AU" sz="3000" dirty="0" err="1">
                <a:solidFill>
                  <a:schemeClr val="accent4"/>
                </a:solidFill>
              </a:rPr>
              <a:t>aGvHD</a:t>
            </a:r>
            <a:r>
              <a:rPr lang="en-AU" sz="3000" dirty="0">
                <a:solidFill>
                  <a:schemeClr val="accent4"/>
                </a:solidFill>
              </a:rPr>
              <a:t> treatments</a:t>
            </a:r>
          </a:p>
          <a:p>
            <a:pPr>
              <a:lnSpc>
                <a:spcPct val="100000"/>
              </a:lnSpc>
            </a:pPr>
            <a:endParaRPr lang="en-AU" sz="2000" dirty="0">
              <a:solidFill>
                <a:schemeClr val="tx1"/>
              </a:solidFill>
            </a:endParaRPr>
          </a:p>
          <a:p>
            <a:pPr>
              <a:lnSpc>
                <a:spcPct val="100000"/>
              </a:lnSpc>
            </a:pPr>
            <a:endParaRPr lang="en-AU" sz="2000" dirty="0">
              <a:solidFill>
                <a:schemeClr val="tx1"/>
              </a:solidFill>
            </a:endParaRPr>
          </a:p>
        </p:txBody>
      </p:sp>
      <p:sp>
        <p:nvSpPr>
          <p:cNvPr id="4" name="Slide Number Placeholder 3">
            <a:extLst>
              <a:ext uri="{FF2B5EF4-FFF2-40B4-BE49-F238E27FC236}">
                <a16:creationId xmlns:a16="http://schemas.microsoft.com/office/drawing/2014/main" id="{B6CA159A-6FDA-8123-EE83-6F831FD9A8B1}"/>
              </a:ext>
            </a:extLst>
          </p:cNvPr>
          <p:cNvSpPr>
            <a:spLocks noGrp="1"/>
          </p:cNvSpPr>
          <p:nvPr>
            <p:ph type="sldNum" sz="quarter" idx="4"/>
          </p:nvPr>
        </p:nvSpPr>
        <p:spPr/>
        <p:txBody>
          <a:bodyPr/>
          <a:lstStyle/>
          <a:p>
            <a:fld id="{32B5847F-0DEA-465B-90AF-23B6124160AE}" type="slidenum">
              <a:rPr lang="en-AU" smtClean="0"/>
              <a:pPr/>
              <a:t>13</a:t>
            </a:fld>
            <a:endParaRPr lang="en-AU"/>
          </a:p>
        </p:txBody>
      </p:sp>
      <p:sp>
        <p:nvSpPr>
          <p:cNvPr id="5" name="Title 4">
            <a:extLst>
              <a:ext uri="{FF2B5EF4-FFF2-40B4-BE49-F238E27FC236}">
                <a16:creationId xmlns:a16="http://schemas.microsoft.com/office/drawing/2014/main" id="{763753E7-D495-E424-F23B-291019B74C94}"/>
              </a:ext>
            </a:extLst>
          </p:cNvPr>
          <p:cNvSpPr>
            <a:spLocks noGrp="1"/>
          </p:cNvSpPr>
          <p:nvPr>
            <p:ph type="title"/>
          </p:nvPr>
        </p:nvSpPr>
        <p:spPr>
          <a:xfrm>
            <a:off x="407988" y="118191"/>
            <a:ext cx="11784012" cy="907606"/>
          </a:xfrm>
        </p:spPr>
        <p:txBody>
          <a:bodyPr/>
          <a:lstStyle/>
          <a:p>
            <a:r>
              <a:rPr lang="en-AU" sz="4600" dirty="0" err="1">
                <a:solidFill>
                  <a:schemeClr val="accent5"/>
                </a:solidFill>
              </a:rPr>
              <a:t>aGvHD</a:t>
            </a:r>
            <a:r>
              <a:rPr lang="en-AU" sz="4600" dirty="0">
                <a:solidFill>
                  <a:schemeClr val="accent5"/>
                </a:solidFill>
              </a:rPr>
              <a:t> treatment landscape</a:t>
            </a:r>
          </a:p>
        </p:txBody>
      </p:sp>
    </p:spTree>
    <p:extLst>
      <p:ext uri="{BB962C8B-B14F-4D97-AF65-F5344CB8AC3E}">
        <p14:creationId xmlns:p14="http://schemas.microsoft.com/office/powerpoint/2010/main" val="144969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33D2D4-834D-CCC4-71CC-D8AECF65CDCC}"/>
              </a:ext>
            </a:extLst>
          </p:cNvPr>
          <p:cNvPicPr>
            <a:picLocks noChangeAspect="1"/>
          </p:cNvPicPr>
          <p:nvPr/>
        </p:nvPicPr>
        <p:blipFill rotWithShape="1">
          <a:blip r:embed="rId2"/>
          <a:srcRect t="17700" r="7086"/>
          <a:stretch/>
        </p:blipFill>
        <p:spPr>
          <a:xfrm>
            <a:off x="242679" y="1462341"/>
            <a:ext cx="7781856" cy="4501197"/>
          </a:xfrm>
          <a:prstGeom prst="rect">
            <a:avLst/>
          </a:prstGeom>
        </p:spPr>
      </p:pic>
      <p:sp>
        <p:nvSpPr>
          <p:cNvPr id="4" name="Slide Number Placeholder 3">
            <a:extLst>
              <a:ext uri="{FF2B5EF4-FFF2-40B4-BE49-F238E27FC236}">
                <a16:creationId xmlns:a16="http://schemas.microsoft.com/office/drawing/2014/main" id="{B6CA159A-6FDA-8123-EE83-6F831FD9A8B1}"/>
              </a:ext>
            </a:extLst>
          </p:cNvPr>
          <p:cNvSpPr>
            <a:spLocks noGrp="1"/>
          </p:cNvSpPr>
          <p:nvPr>
            <p:ph type="sldNum" sz="quarter" idx="4"/>
          </p:nvPr>
        </p:nvSpPr>
        <p:spPr/>
        <p:txBody>
          <a:bodyPr/>
          <a:lstStyle/>
          <a:p>
            <a:fld id="{32B5847F-0DEA-465B-90AF-23B6124160AE}" type="slidenum">
              <a:rPr lang="en-AU" smtClean="0"/>
              <a:pPr/>
              <a:t>14</a:t>
            </a:fld>
            <a:endParaRPr lang="en-AU"/>
          </a:p>
        </p:txBody>
      </p:sp>
      <p:sp>
        <p:nvSpPr>
          <p:cNvPr id="5" name="Title 4">
            <a:extLst>
              <a:ext uri="{FF2B5EF4-FFF2-40B4-BE49-F238E27FC236}">
                <a16:creationId xmlns:a16="http://schemas.microsoft.com/office/drawing/2014/main" id="{763753E7-D495-E424-F23B-291019B74C94}"/>
              </a:ext>
            </a:extLst>
          </p:cNvPr>
          <p:cNvSpPr>
            <a:spLocks noGrp="1"/>
          </p:cNvSpPr>
          <p:nvPr>
            <p:ph type="title"/>
          </p:nvPr>
        </p:nvSpPr>
        <p:spPr/>
        <p:txBody>
          <a:bodyPr/>
          <a:lstStyle/>
          <a:p>
            <a:r>
              <a:rPr lang="en-AU" sz="3400" dirty="0">
                <a:solidFill>
                  <a:schemeClr val="accent5"/>
                </a:solidFill>
              </a:rPr>
              <a:t>Efficacy of CYP-001 vs other treatments in SR-</a:t>
            </a:r>
            <a:r>
              <a:rPr lang="en-AU" sz="3400" dirty="0" err="1">
                <a:solidFill>
                  <a:schemeClr val="accent5"/>
                </a:solidFill>
              </a:rPr>
              <a:t>aGvHD</a:t>
            </a:r>
            <a:r>
              <a:rPr lang="en-AU" sz="3400" dirty="0">
                <a:solidFill>
                  <a:schemeClr val="accent5"/>
                </a:solidFill>
              </a:rPr>
              <a:t> </a:t>
            </a:r>
          </a:p>
        </p:txBody>
      </p:sp>
      <p:sp>
        <p:nvSpPr>
          <p:cNvPr id="28" name="TextBox 27">
            <a:extLst>
              <a:ext uri="{FF2B5EF4-FFF2-40B4-BE49-F238E27FC236}">
                <a16:creationId xmlns:a16="http://schemas.microsoft.com/office/drawing/2014/main" id="{56F99B4B-1015-49B3-378A-5F90929ABF91}"/>
              </a:ext>
            </a:extLst>
          </p:cNvPr>
          <p:cNvSpPr txBox="1"/>
          <p:nvPr/>
        </p:nvSpPr>
        <p:spPr>
          <a:xfrm>
            <a:off x="8205180" y="920004"/>
            <a:ext cx="3986820" cy="5001369"/>
          </a:xfrm>
          <a:prstGeom prst="rect">
            <a:avLst/>
          </a:prstGeom>
          <a:solidFill>
            <a:schemeClr val="bg1"/>
          </a:solidFill>
        </p:spPr>
        <p:txBody>
          <a:bodyPr wrap="square" rtlCol="0">
            <a:spAutoFit/>
          </a:bodyPr>
          <a:lstStyle/>
          <a:p>
            <a:pPr marL="342900" indent="-342900">
              <a:spcAft>
                <a:spcPts val="600"/>
              </a:spcAft>
              <a:buFont typeface="Arial" panose="020B0604020202020204" pitchFamily="34" charset="0"/>
              <a:buChar char="•"/>
            </a:pPr>
            <a:r>
              <a:rPr lang="en-AU" sz="1600" dirty="0"/>
              <a:t>Overall response rates for BAT an Rux </a:t>
            </a:r>
            <a:r>
              <a:rPr lang="en-AU" sz="1600" b="1" dirty="0"/>
              <a:t>declined</a:t>
            </a:r>
            <a:r>
              <a:rPr lang="en-AU" sz="1600" dirty="0"/>
              <a:t> between D28 and D56</a:t>
            </a:r>
          </a:p>
          <a:p>
            <a:pPr marL="342900" indent="-342900">
              <a:spcAft>
                <a:spcPts val="600"/>
              </a:spcAft>
              <a:buFont typeface="Arial" panose="020B0604020202020204" pitchFamily="34" charset="0"/>
              <a:buChar char="•"/>
            </a:pPr>
            <a:r>
              <a:rPr lang="en-AU" sz="1600" dirty="0"/>
              <a:t>Overall response rate for CYP-001 </a:t>
            </a:r>
            <a:r>
              <a:rPr lang="en-AU" sz="1600" b="1" dirty="0"/>
              <a:t>increased</a:t>
            </a:r>
            <a:r>
              <a:rPr lang="en-AU" sz="1600" dirty="0"/>
              <a:t> between D28 and D60</a:t>
            </a:r>
          </a:p>
          <a:p>
            <a:pPr marL="342900" indent="-342900">
              <a:spcAft>
                <a:spcPts val="600"/>
              </a:spcAft>
              <a:buFont typeface="Arial" panose="020B0604020202020204" pitchFamily="34" charset="0"/>
              <a:buChar char="•"/>
            </a:pPr>
            <a:r>
              <a:rPr lang="en-AU" sz="1600" dirty="0"/>
              <a:t>Overall survival rate for CYP-001 was </a:t>
            </a:r>
            <a:r>
              <a:rPr lang="en-AU" sz="1600" b="1" dirty="0"/>
              <a:t>60%</a:t>
            </a:r>
            <a:r>
              <a:rPr lang="en-AU" sz="1600" dirty="0"/>
              <a:t> at </a:t>
            </a:r>
            <a:r>
              <a:rPr lang="en-AU" sz="1600" b="1" dirty="0"/>
              <a:t>both 18 and 24 months</a:t>
            </a:r>
          </a:p>
          <a:p>
            <a:pPr marL="342900" indent="-342900">
              <a:spcAft>
                <a:spcPts val="600"/>
              </a:spcAft>
              <a:buFont typeface="Arial" panose="020B0604020202020204" pitchFamily="34" charset="0"/>
              <a:buChar char="•"/>
            </a:pPr>
            <a:r>
              <a:rPr lang="en-AU" sz="1600" dirty="0"/>
              <a:t>Overall survival rates for BAT and Rux were </a:t>
            </a:r>
            <a:r>
              <a:rPr lang="en-AU" sz="1600" b="1" dirty="0"/>
              <a:t>36%</a:t>
            </a:r>
            <a:r>
              <a:rPr lang="en-AU" sz="1600" dirty="0"/>
              <a:t> and </a:t>
            </a:r>
            <a:r>
              <a:rPr lang="en-AU" sz="1600" b="1" dirty="0"/>
              <a:t>38%</a:t>
            </a:r>
            <a:r>
              <a:rPr lang="en-AU" sz="1600" dirty="0"/>
              <a:t> at </a:t>
            </a:r>
            <a:r>
              <a:rPr lang="en-AU" sz="1600" b="1" dirty="0"/>
              <a:t>18 months</a:t>
            </a:r>
            <a:r>
              <a:rPr lang="en-AU" sz="1600" dirty="0"/>
              <a:t>, and </a:t>
            </a:r>
            <a:r>
              <a:rPr lang="en-AU" sz="1600" b="1" dirty="0"/>
              <a:t>not evaluable at 24 months</a:t>
            </a:r>
          </a:p>
          <a:p>
            <a:endParaRPr lang="en-AU" sz="1400" dirty="0"/>
          </a:p>
          <a:p>
            <a:pPr>
              <a:spcAft>
                <a:spcPts val="600"/>
              </a:spcAft>
            </a:pPr>
            <a:endParaRPr lang="en-AU" sz="1400" b="1" dirty="0"/>
          </a:p>
          <a:p>
            <a:endParaRPr lang="en-AU" sz="1400" b="1" dirty="0"/>
          </a:p>
          <a:p>
            <a:pPr>
              <a:spcAft>
                <a:spcPts val="600"/>
              </a:spcAft>
            </a:pPr>
            <a:r>
              <a:rPr lang="en-AU" sz="1400" b="1" dirty="0"/>
              <a:t>BAT</a:t>
            </a:r>
            <a:r>
              <a:rPr lang="en-AU" sz="1400" dirty="0"/>
              <a:t> = “best available therapy” in study NCT02913261 - other therapies commonly used in patients with steroid-resistant acute graft versus host disease (SR-</a:t>
            </a:r>
            <a:r>
              <a:rPr lang="en-AU" sz="1400" dirty="0" err="1"/>
              <a:t>aGvHD</a:t>
            </a:r>
            <a:r>
              <a:rPr lang="en-AU" sz="1400" dirty="0"/>
              <a:t>)</a:t>
            </a:r>
          </a:p>
          <a:p>
            <a:pPr>
              <a:spcAft>
                <a:spcPts val="600"/>
              </a:spcAft>
            </a:pPr>
            <a:r>
              <a:rPr lang="en-AU" sz="1400" b="1" dirty="0"/>
              <a:t>Rux</a:t>
            </a:r>
            <a:r>
              <a:rPr lang="en-AU" sz="1400" dirty="0"/>
              <a:t> = ruxolitinib (now approved for SR-</a:t>
            </a:r>
            <a:r>
              <a:rPr lang="en-AU" sz="1400" dirty="0" err="1"/>
              <a:t>aGvHD</a:t>
            </a:r>
            <a:r>
              <a:rPr lang="en-AU" sz="1400" dirty="0"/>
              <a:t>) in study NCT02913261</a:t>
            </a:r>
          </a:p>
          <a:p>
            <a:pPr>
              <a:spcAft>
                <a:spcPts val="600"/>
              </a:spcAft>
            </a:pPr>
            <a:r>
              <a:rPr lang="en-AU" sz="1400" b="1" dirty="0"/>
              <a:t>CYP</a:t>
            </a:r>
            <a:r>
              <a:rPr lang="en-AU" sz="1400" dirty="0"/>
              <a:t> = CYP-001 in study NCT02923375</a:t>
            </a:r>
            <a:endParaRPr lang="en-AU" sz="1400" baseline="30000" dirty="0"/>
          </a:p>
        </p:txBody>
      </p:sp>
      <p:sp>
        <p:nvSpPr>
          <p:cNvPr id="12" name="Footer Placeholder 1">
            <a:extLst>
              <a:ext uri="{FF2B5EF4-FFF2-40B4-BE49-F238E27FC236}">
                <a16:creationId xmlns:a16="http://schemas.microsoft.com/office/drawing/2014/main" id="{8A8A5780-6847-6E37-7879-8BF9F70A4DB9}"/>
              </a:ext>
            </a:extLst>
          </p:cNvPr>
          <p:cNvSpPr>
            <a:spLocks noGrp="1"/>
          </p:cNvSpPr>
          <p:nvPr>
            <p:ph type="ftr" sz="quarter" idx="23"/>
          </p:nvPr>
        </p:nvSpPr>
        <p:spPr>
          <a:xfrm>
            <a:off x="1914524" y="6242704"/>
            <a:ext cx="9179574" cy="558434"/>
          </a:xfrm>
        </p:spPr>
        <p:txBody>
          <a:bodyPr/>
          <a:lstStyle/>
          <a:p>
            <a:r>
              <a:rPr lang="en-AU" sz="900" dirty="0"/>
              <a:t>Note: comparisons are for illustrative purposes only; data taken from different clinical trials with different sample sizes (BAT: n=155; Rux: n=154; CYP-001: n=15). D28/D56 time points used for response rate comparison as D28/D56 were the only response rate time points reported in the BAT/Rux clinical trial (NCT02913261).</a:t>
            </a:r>
          </a:p>
          <a:p>
            <a:r>
              <a:rPr lang="en-AU" sz="900" dirty="0"/>
              <a:t>1. Overall Response at Day 56-60 refers to Day 56 response for BAT &amp; Rux, and Day 60 response for CYP-001.</a:t>
            </a:r>
          </a:p>
        </p:txBody>
      </p:sp>
      <p:sp>
        <p:nvSpPr>
          <p:cNvPr id="8" name="TextBox 7">
            <a:extLst>
              <a:ext uri="{FF2B5EF4-FFF2-40B4-BE49-F238E27FC236}">
                <a16:creationId xmlns:a16="http://schemas.microsoft.com/office/drawing/2014/main" id="{85A99D18-F753-C7E5-3D55-F0E9719C7780}"/>
              </a:ext>
            </a:extLst>
          </p:cNvPr>
          <p:cNvSpPr txBox="1"/>
          <p:nvPr/>
        </p:nvSpPr>
        <p:spPr>
          <a:xfrm>
            <a:off x="859974" y="5795608"/>
            <a:ext cx="7164561" cy="307777"/>
          </a:xfrm>
          <a:prstGeom prst="rect">
            <a:avLst/>
          </a:prstGeom>
          <a:noFill/>
        </p:spPr>
        <p:txBody>
          <a:bodyPr wrap="square" rtlCol="0">
            <a:spAutoFit/>
          </a:bodyPr>
          <a:lstStyle/>
          <a:p>
            <a:r>
              <a:rPr lang="en-AU" sz="1400" dirty="0"/>
              <a:t>   BAT      Rux      CYP                  BAT       Rux      CYP                  BAT      Rux      CYP </a:t>
            </a:r>
          </a:p>
        </p:txBody>
      </p:sp>
      <p:sp>
        <p:nvSpPr>
          <p:cNvPr id="23" name="TextBox 22">
            <a:extLst>
              <a:ext uri="{FF2B5EF4-FFF2-40B4-BE49-F238E27FC236}">
                <a16:creationId xmlns:a16="http://schemas.microsoft.com/office/drawing/2014/main" id="{E2B9A2D5-EF63-057E-A1B7-29B56737507B}"/>
              </a:ext>
            </a:extLst>
          </p:cNvPr>
          <p:cNvSpPr txBox="1"/>
          <p:nvPr/>
        </p:nvSpPr>
        <p:spPr>
          <a:xfrm>
            <a:off x="792895" y="904061"/>
            <a:ext cx="2252314" cy="646331"/>
          </a:xfrm>
          <a:prstGeom prst="rect">
            <a:avLst/>
          </a:prstGeom>
          <a:noFill/>
        </p:spPr>
        <p:txBody>
          <a:bodyPr wrap="square" rtlCol="0">
            <a:spAutoFit/>
          </a:bodyPr>
          <a:lstStyle/>
          <a:p>
            <a:pPr algn="ctr"/>
            <a:r>
              <a:rPr lang="en-AU" b="1" dirty="0"/>
              <a:t>Overall Response</a:t>
            </a:r>
          </a:p>
          <a:p>
            <a:pPr algn="ctr"/>
            <a:r>
              <a:rPr lang="en-AU" b="1" dirty="0"/>
              <a:t>at Day 28</a:t>
            </a:r>
          </a:p>
        </p:txBody>
      </p:sp>
      <p:sp>
        <p:nvSpPr>
          <p:cNvPr id="24" name="TextBox 23">
            <a:extLst>
              <a:ext uri="{FF2B5EF4-FFF2-40B4-BE49-F238E27FC236}">
                <a16:creationId xmlns:a16="http://schemas.microsoft.com/office/drawing/2014/main" id="{F7B11743-B35F-C39D-CD05-1F6C45DBFEAF}"/>
              </a:ext>
            </a:extLst>
          </p:cNvPr>
          <p:cNvSpPr txBox="1"/>
          <p:nvPr/>
        </p:nvSpPr>
        <p:spPr>
          <a:xfrm>
            <a:off x="3331030" y="894462"/>
            <a:ext cx="2171700" cy="646331"/>
          </a:xfrm>
          <a:prstGeom prst="rect">
            <a:avLst/>
          </a:prstGeom>
          <a:noFill/>
        </p:spPr>
        <p:txBody>
          <a:bodyPr wrap="square" rtlCol="0">
            <a:spAutoFit/>
          </a:bodyPr>
          <a:lstStyle/>
          <a:p>
            <a:pPr algn="ctr"/>
            <a:r>
              <a:rPr lang="en-AU" b="1" dirty="0"/>
              <a:t>Overall Response</a:t>
            </a:r>
          </a:p>
          <a:p>
            <a:pPr algn="ctr"/>
            <a:r>
              <a:rPr lang="en-AU" b="1" dirty="0"/>
              <a:t>at Day 56-60</a:t>
            </a:r>
            <a:r>
              <a:rPr lang="en-AU" b="1" baseline="30000" dirty="0"/>
              <a:t>1</a:t>
            </a:r>
            <a:endParaRPr lang="en-AU" b="1" dirty="0"/>
          </a:p>
        </p:txBody>
      </p:sp>
      <p:sp>
        <p:nvSpPr>
          <p:cNvPr id="25" name="TextBox 24">
            <a:extLst>
              <a:ext uri="{FF2B5EF4-FFF2-40B4-BE49-F238E27FC236}">
                <a16:creationId xmlns:a16="http://schemas.microsoft.com/office/drawing/2014/main" id="{557385D1-2505-1289-62B3-A8F8C65D5564}"/>
              </a:ext>
            </a:extLst>
          </p:cNvPr>
          <p:cNvSpPr txBox="1"/>
          <p:nvPr/>
        </p:nvSpPr>
        <p:spPr>
          <a:xfrm>
            <a:off x="5910943" y="904061"/>
            <a:ext cx="2008416" cy="646331"/>
          </a:xfrm>
          <a:prstGeom prst="rect">
            <a:avLst/>
          </a:prstGeom>
          <a:noFill/>
        </p:spPr>
        <p:txBody>
          <a:bodyPr wrap="square" rtlCol="0">
            <a:spAutoFit/>
          </a:bodyPr>
          <a:lstStyle/>
          <a:p>
            <a:pPr algn="ctr"/>
            <a:r>
              <a:rPr lang="en-AU" b="1" dirty="0"/>
              <a:t>Overall Survival</a:t>
            </a:r>
          </a:p>
          <a:p>
            <a:pPr algn="ctr"/>
            <a:r>
              <a:rPr lang="en-AU" b="1" dirty="0"/>
              <a:t>at 18 months</a:t>
            </a:r>
          </a:p>
        </p:txBody>
      </p:sp>
      <p:sp>
        <p:nvSpPr>
          <p:cNvPr id="27" name="Rectangle 26">
            <a:extLst>
              <a:ext uri="{FF2B5EF4-FFF2-40B4-BE49-F238E27FC236}">
                <a16:creationId xmlns:a16="http://schemas.microsoft.com/office/drawing/2014/main" id="{78B7EA9C-1C32-5174-1EDD-B3205403CA0B}"/>
              </a:ext>
            </a:extLst>
          </p:cNvPr>
          <p:cNvSpPr/>
          <p:nvPr/>
        </p:nvSpPr>
        <p:spPr>
          <a:xfrm>
            <a:off x="898070" y="922979"/>
            <a:ext cx="2008416" cy="5180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3DA2FB6E-E035-FDAF-135B-D2371A536BFB}"/>
              </a:ext>
            </a:extLst>
          </p:cNvPr>
          <p:cNvSpPr/>
          <p:nvPr/>
        </p:nvSpPr>
        <p:spPr>
          <a:xfrm>
            <a:off x="3404507" y="922977"/>
            <a:ext cx="2008416" cy="5180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C25C36B7-ED20-CB00-5148-6A689A44A29C}"/>
              </a:ext>
            </a:extLst>
          </p:cNvPr>
          <p:cNvSpPr/>
          <p:nvPr/>
        </p:nvSpPr>
        <p:spPr>
          <a:xfrm>
            <a:off x="5910944" y="917571"/>
            <a:ext cx="2008416" cy="5180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7103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18246D-2390-A294-8DF0-3CF37C2A39C4}"/>
              </a:ext>
            </a:extLst>
          </p:cNvPr>
          <p:cNvSpPr>
            <a:spLocks noGrp="1"/>
          </p:cNvSpPr>
          <p:nvPr>
            <p:ph type="ftr" sz="quarter" idx="23"/>
          </p:nvPr>
        </p:nvSpPr>
        <p:spPr>
          <a:xfrm>
            <a:off x="1914523" y="6293134"/>
            <a:ext cx="9417505" cy="360266"/>
          </a:xfrm>
        </p:spPr>
        <p:txBody>
          <a:bodyPr/>
          <a:lstStyle/>
          <a:p>
            <a:pPr marL="228600" indent="-228600">
              <a:buAutoNum type="arabicPeriod"/>
            </a:pPr>
            <a:r>
              <a:rPr lang="nb-NO" sz="1000" dirty="0"/>
              <a:t>JAKAFI</a:t>
            </a:r>
            <a:r>
              <a:rPr lang="nb-NO" sz="1000" baseline="30000" dirty="0"/>
              <a:t>®</a:t>
            </a:r>
            <a:r>
              <a:rPr lang="nb-NO" sz="1000" dirty="0"/>
              <a:t> (ruxolitinib) tablets, for oral use, US FDA approved Prescribing Information, September 2021.</a:t>
            </a:r>
          </a:p>
          <a:p>
            <a:r>
              <a:rPr lang="en-AU" sz="1000" dirty="0"/>
              <a:t>Grade 3 = </a:t>
            </a:r>
            <a:r>
              <a:rPr lang="en-GB" sz="1000" dirty="0"/>
              <a:t>Severe or medically significant but not immediately life-threatening; hospitalization or prolongation of hospitalization indicated; disabling; limiting self care</a:t>
            </a:r>
          </a:p>
          <a:p>
            <a:r>
              <a:rPr lang="en-AU" sz="1000" dirty="0"/>
              <a:t>Grade 4 = </a:t>
            </a:r>
            <a:r>
              <a:rPr lang="en-GB" sz="1000" dirty="0"/>
              <a:t>Life-threatening consequences; urgent intervention indicated. </a:t>
            </a:r>
            <a:endParaRPr lang="en-AU" sz="1000" dirty="0"/>
          </a:p>
        </p:txBody>
      </p:sp>
      <p:sp>
        <p:nvSpPr>
          <p:cNvPr id="6" name="Text Placeholder 5">
            <a:extLst>
              <a:ext uri="{FF2B5EF4-FFF2-40B4-BE49-F238E27FC236}">
                <a16:creationId xmlns:a16="http://schemas.microsoft.com/office/drawing/2014/main" id="{8531CA7D-00B7-3AE1-0609-082A51754E08}"/>
              </a:ext>
            </a:extLst>
          </p:cNvPr>
          <p:cNvSpPr>
            <a:spLocks noGrp="1"/>
          </p:cNvSpPr>
          <p:nvPr>
            <p:ph type="body" sz="quarter" idx="25"/>
          </p:nvPr>
        </p:nvSpPr>
        <p:spPr>
          <a:xfrm>
            <a:off x="439268" y="966523"/>
            <a:ext cx="11376025" cy="1738802"/>
          </a:xfrm>
        </p:spPr>
        <p:txBody>
          <a:bodyPr/>
          <a:lstStyle/>
          <a:p>
            <a:r>
              <a:rPr lang="en-AU" sz="2000" b="1" dirty="0"/>
              <a:t>No safety concerns related to CYP-001 </a:t>
            </a:r>
            <a:r>
              <a:rPr lang="en-AU" sz="2000" dirty="0"/>
              <a:t>have been identified</a:t>
            </a:r>
          </a:p>
          <a:p>
            <a:r>
              <a:rPr lang="en-AU" sz="2000" dirty="0"/>
              <a:t>Conversely, </a:t>
            </a:r>
            <a:r>
              <a:rPr lang="en-AU" sz="2000" b="1" dirty="0"/>
              <a:t>adverse reactions to ruxolitinib are common</a:t>
            </a:r>
          </a:p>
          <a:p>
            <a:r>
              <a:rPr lang="en-AU" sz="2000" dirty="0"/>
              <a:t>Grade 3-4 (</a:t>
            </a:r>
            <a:r>
              <a:rPr lang="en-AU" sz="2000" b="1" dirty="0"/>
              <a:t>serious/life-threatening</a:t>
            </a:r>
            <a:r>
              <a:rPr lang="en-AU" sz="2000" dirty="0"/>
              <a:t>) adverse reactions to ruxolitinib in </a:t>
            </a:r>
            <a:r>
              <a:rPr lang="en-AU" sz="2000" dirty="0" err="1"/>
              <a:t>aGvHD</a:t>
            </a:r>
            <a:r>
              <a:rPr lang="en-AU" sz="2000" dirty="0"/>
              <a:t> patients include:</a:t>
            </a:r>
            <a:r>
              <a:rPr lang="en-AU" sz="2000" baseline="30000" dirty="0"/>
              <a:t>1</a:t>
            </a:r>
          </a:p>
          <a:p>
            <a:endParaRPr lang="en-AU" sz="2000" dirty="0">
              <a:solidFill>
                <a:schemeClr val="tx1"/>
              </a:solidFill>
            </a:endParaRPr>
          </a:p>
          <a:p>
            <a:pPr>
              <a:lnSpc>
                <a:spcPct val="100000"/>
              </a:lnSpc>
            </a:pPr>
            <a:endParaRPr lang="en-AU" sz="2000" dirty="0">
              <a:solidFill>
                <a:schemeClr val="tx1"/>
              </a:solidFill>
            </a:endParaRPr>
          </a:p>
        </p:txBody>
      </p:sp>
      <p:sp>
        <p:nvSpPr>
          <p:cNvPr id="4" name="Slide Number Placeholder 3">
            <a:extLst>
              <a:ext uri="{FF2B5EF4-FFF2-40B4-BE49-F238E27FC236}">
                <a16:creationId xmlns:a16="http://schemas.microsoft.com/office/drawing/2014/main" id="{B6CA159A-6FDA-8123-EE83-6F831FD9A8B1}"/>
              </a:ext>
            </a:extLst>
          </p:cNvPr>
          <p:cNvSpPr>
            <a:spLocks noGrp="1"/>
          </p:cNvSpPr>
          <p:nvPr>
            <p:ph type="sldNum" sz="quarter" idx="4"/>
          </p:nvPr>
        </p:nvSpPr>
        <p:spPr/>
        <p:txBody>
          <a:bodyPr/>
          <a:lstStyle/>
          <a:p>
            <a:fld id="{32B5847F-0DEA-465B-90AF-23B6124160AE}" type="slidenum">
              <a:rPr lang="en-AU" smtClean="0"/>
              <a:pPr/>
              <a:t>15</a:t>
            </a:fld>
            <a:endParaRPr lang="en-AU"/>
          </a:p>
        </p:txBody>
      </p:sp>
      <p:sp>
        <p:nvSpPr>
          <p:cNvPr id="8" name="Title 4">
            <a:extLst>
              <a:ext uri="{FF2B5EF4-FFF2-40B4-BE49-F238E27FC236}">
                <a16:creationId xmlns:a16="http://schemas.microsoft.com/office/drawing/2014/main" id="{A188927F-FBDE-D832-336F-3D108AF07CF4}"/>
              </a:ext>
            </a:extLst>
          </p:cNvPr>
          <p:cNvSpPr txBox="1">
            <a:spLocks/>
          </p:cNvSpPr>
          <p:nvPr/>
        </p:nvSpPr>
        <p:spPr>
          <a:xfrm>
            <a:off x="560387" y="320503"/>
            <a:ext cx="11376025" cy="515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r>
              <a:rPr lang="en-AU" sz="3400">
                <a:solidFill>
                  <a:schemeClr val="accent5"/>
                </a:solidFill>
              </a:rPr>
              <a:t>Safety of CYP-001 vs other treatments in SR-aGvHD </a:t>
            </a:r>
            <a:endParaRPr lang="en-AU" sz="3400" dirty="0">
              <a:solidFill>
                <a:schemeClr val="accent5"/>
              </a:solidFill>
            </a:endParaRPr>
          </a:p>
        </p:txBody>
      </p:sp>
      <p:graphicFrame>
        <p:nvGraphicFramePr>
          <p:cNvPr id="9" name="Table 8">
            <a:extLst>
              <a:ext uri="{FF2B5EF4-FFF2-40B4-BE49-F238E27FC236}">
                <a16:creationId xmlns:a16="http://schemas.microsoft.com/office/drawing/2014/main" id="{EE85A51C-89AC-A991-1355-F6F3AE6A0E5D}"/>
              </a:ext>
            </a:extLst>
          </p:cNvPr>
          <p:cNvGraphicFramePr>
            <a:graphicFrameLocks noGrp="1"/>
          </p:cNvGraphicFramePr>
          <p:nvPr>
            <p:extLst>
              <p:ext uri="{D42A27DB-BD31-4B8C-83A1-F6EECF244321}">
                <p14:modId xmlns:p14="http://schemas.microsoft.com/office/powerpoint/2010/main" val="1965454448"/>
              </p:ext>
            </p:extLst>
          </p:nvPr>
        </p:nvGraphicFramePr>
        <p:xfrm>
          <a:off x="731836" y="2284677"/>
          <a:ext cx="9971543" cy="3708400"/>
        </p:xfrm>
        <a:graphic>
          <a:graphicData uri="http://schemas.openxmlformats.org/drawingml/2006/table">
            <a:tbl>
              <a:tblPr>
                <a:tableStyleId>{5C22544A-7EE6-4342-B048-85BDC9FD1C3A}</a:tableStyleId>
              </a:tblPr>
              <a:tblGrid>
                <a:gridCol w="6505802">
                  <a:extLst>
                    <a:ext uri="{9D8B030D-6E8A-4147-A177-3AD203B41FA5}">
                      <a16:colId xmlns:a16="http://schemas.microsoft.com/office/drawing/2014/main" val="1445522696"/>
                    </a:ext>
                  </a:extLst>
                </a:gridCol>
                <a:gridCol w="3465741">
                  <a:extLst>
                    <a:ext uri="{9D8B030D-6E8A-4147-A177-3AD203B41FA5}">
                      <a16:colId xmlns:a16="http://schemas.microsoft.com/office/drawing/2014/main" val="313095905"/>
                    </a:ext>
                  </a:extLst>
                </a:gridCol>
              </a:tblGrid>
              <a:tr h="370840">
                <a:tc>
                  <a:txBody>
                    <a:bodyPr/>
                    <a:lstStyle/>
                    <a:p>
                      <a:r>
                        <a:rPr lang="en-AU" sz="1600" b="1" dirty="0"/>
                        <a:t>Adverse Reaction</a:t>
                      </a:r>
                    </a:p>
                  </a:txBody>
                  <a:tcPr/>
                </a:tc>
                <a:tc>
                  <a:txBody>
                    <a:bodyPr/>
                    <a:lstStyle/>
                    <a:p>
                      <a:pPr algn="ctr"/>
                      <a:r>
                        <a:rPr lang="en-AU" sz="1600" b="1" dirty="0"/>
                        <a:t>Grade 3-4 Incidence</a:t>
                      </a:r>
                    </a:p>
                  </a:txBody>
                  <a:tcPr/>
                </a:tc>
                <a:extLst>
                  <a:ext uri="{0D108BD9-81ED-4DB2-BD59-A6C34878D82A}">
                    <a16:rowId xmlns:a16="http://schemas.microsoft.com/office/drawing/2014/main" val="324609052"/>
                  </a:ext>
                </a:extLst>
              </a:tr>
              <a:tr h="370840">
                <a:tc>
                  <a:txBody>
                    <a:bodyPr/>
                    <a:lstStyle/>
                    <a:p>
                      <a:r>
                        <a:rPr lang="en-AU" sz="1600" dirty="0"/>
                        <a:t>Infections (type of infection not specified)</a:t>
                      </a:r>
                    </a:p>
                  </a:txBody>
                  <a:tcPr/>
                </a:tc>
                <a:tc>
                  <a:txBody>
                    <a:bodyPr/>
                    <a:lstStyle/>
                    <a:p>
                      <a:pPr algn="ctr"/>
                      <a:r>
                        <a:rPr lang="en-AU" sz="1600" dirty="0"/>
                        <a:t>41%</a:t>
                      </a:r>
                    </a:p>
                  </a:txBody>
                  <a:tcPr/>
                </a:tc>
                <a:extLst>
                  <a:ext uri="{0D108BD9-81ED-4DB2-BD59-A6C34878D82A}">
                    <a16:rowId xmlns:a16="http://schemas.microsoft.com/office/drawing/2014/main" val="1309151274"/>
                  </a:ext>
                </a:extLst>
              </a:tr>
              <a:tr h="370840">
                <a:tc>
                  <a:txBody>
                    <a:bodyPr/>
                    <a:lstStyle/>
                    <a:p>
                      <a:r>
                        <a:rPr lang="en-AU" sz="1600" dirty="0"/>
                        <a:t>Bacterial infections</a:t>
                      </a:r>
                    </a:p>
                  </a:txBody>
                  <a:tcPr/>
                </a:tc>
                <a:tc>
                  <a:txBody>
                    <a:bodyPr/>
                    <a:lstStyle/>
                    <a:p>
                      <a:pPr algn="ctr"/>
                      <a:r>
                        <a:rPr lang="en-AU" sz="1600" dirty="0"/>
                        <a:t>28%</a:t>
                      </a:r>
                    </a:p>
                  </a:txBody>
                  <a:tcPr/>
                </a:tc>
                <a:extLst>
                  <a:ext uri="{0D108BD9-81ED-4DB2-BD59-A6C34878D82A}">
                    <a16:rowId xmlns:a16="http://schemas.microsoft.com/office/drawing/2014/main" val="19264234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Haemorrhage (bleeding)</a:t>
                      </a:r>
                    </a:p>
                  </a:txBody>
                  <a:tcPr/>
                </a:tc>
                <a:tc>
                  <a:txBody>
                    <a:bodyPr/>
                    <a:lstStyle/>
                    <a:p>
                      <a:pPr algn="ctr"/>
                      <a:r>
                        <a:rPr lang="en-AU" sz="1600" dirty="0"/>
                        <a:t>20%</a:t>
                      </a:r>
                    </a:p>
                  </a:txBody>
                  <a:tcPr/>
                </a:tc>
                <a:extLst>
                  <a:ext uri="{0D108BD9-81ED-4DB2-BD59-A6C34878D82A}">
                    <a16:rowId xmlns:a16="http://schemas.microsoft.com/office/drawing/2014/main" val="14442971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Fatigue</a:t>
                      </a:r>
                    </a:p>
                  </a:txBody>
                  <a:tcPr/>
                </a:tc>
                <a:tc>
                  <a:txBody>
                    <a:bodyPr/>
                    <a:lstStyle/>
                    <a:p>
                      <a:pPr algn="ctr"/>
                      <a:r>
                        <a:rPr lang="en-AU" sz="1600" dirty="0"/>
                        <a:t>14%</a:t>
                      </a:r>
                    </a:p>
                  </a:txBody>
                  <a:tcPr/>
                </a:tc>
                <a:extLst>
                  <a:ext uri="{0D108BD9-81ED-4DB2-BD59-A6C34878D82A}">
                    <a16:rowId xmlns:a16="http://schemas.microsoft.com/office/drawing/2014/main" val="863735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Viral infections</a:t>
                      </a:r>
                    </a:p>
                  </a:txBody>
                  <a:tcPr/>
                </a:tc>
                <a:tc>
                  <a:txBody>
                    <a:bodyPr/>
                    <a:lstStyle/>
                    <a:p>
                      <a:pPr algn="ctr"/>
                      <a:r>
                        <a:rPr lang="en-AU" sz="1600" dirty="0"/>
                        <a:t>14%</a:t>
                      </a:r>
                    </a:p>
                  </a:txBody>
                  <a:tcPr/>
                </a:tc>
                <a:extLst>
                  <a:ext uri="{0D108BD9-81ED-4DB2-BD59-A6C34878D82A}">
                    <a16:rowId xmlns:a16="http://schemas.microsoft.com/office/drawing/2014/main" val="22991049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Hypertension (high blood pressure)</a:t>
                      </a:r>
                    </a:p>
                  </a:txBody>
                  <a:tcPr/>
                </a:tc>
                <a:tc>
                  <a:txBody>
                    <a:bodyPr/>
                    <a:lstStyle/>
                    <a:p>
                      <a:pPr algn="ctr"/>
                      <a:r>
                        <a:rPr lang="en-AU" sz="1600" dirty="0"/>
                        <a:t>13%</a:t>
                      </a:r>
                    </a:p>
                  </a:txBody>
                  <a:tcPr/>
                </a:tc>
                <a:extLst>
                  <a:ext uri="{0D108BD9-81ED-4DB2-BD59-A6C34878D82A}">
                    <a16:rowId xmlns:a16="http://schemas.microsoft.com/office/drawing/2014/main" val="2291441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t>Oedema (fluid retention)</a:t>
                      </a:r>
                    </a:p>
                  </a:txBody>
                  <a:tcPr/>
                </a:tc>
                <a:tc>
                  <a:txBody>
                    <a:bodyPr/>
                    <a:lstStyle/>
                    <a:p>
                      <a:pPr algn="ctr"/>
                      <a:r>
                        <a:rPr lang="en-AU" sz="1600" dirty="0"/>
                        <a:t>13%</a:t>
                      </a:r>
                    </a:p>
                  </a:txBody>
                  <a:tcPr/>
                </a:tc>
                <a:extLst>
                  <a:ext uri="{0D108BD9-81ED-4DB2-BD59-A6C34878D82A}">
                    <a16:rowId xmlns:a16="http://schemas.microsoft.com/office/drawing/2014/main" val="2767202790"/>
                  </a:ext>
                </a:extLst>
              </a:tr>
              <a:tr h="370840">
                <a:tc>
                  <a:txBody>
                    <a:bodyPr/>
                    <a:lstStyle/>
                    <a:p>
                      <a:r>
                        <a:rPr lang="en-AU" sz="1600" dirty="0"/>
                        <a:t>Thrombosis (blood clots)</a:t>
                      </a:r>
                    </a:p>
                  </a:txBody>
                  <a:tcPr/>
                </a:tc>
                <a:tc>
                  <a:txBody>
                    <a:bodyPr/>
                    <a:lstStyle/>
                    <a:p>
                      <a:pPr algn="ctr"/>
                      <a:r>
                        <a:rPr lang="en-AU" sz="1600" dirty="0"/>
                        <a:t>11%</a:t>
                      </a:r>
                    </a:p>
                  </a:txBody>
                  <a:tcPr/>
                </a:tc>
                <a:extLst>
                  <a:ext uri="{0D108BD9-81ED-4DB2-BD59-A6C34878D82A}">
                    <a16:rowId xmlns:a16="http://schemas.microsoft.com/office/drawing/2014/main" val="97888008"/>
                  </a:ext>
                </a:extLst>
              </a:tr>
              <a:tr h="370840">
                <a:tc>
                  <a:txBody>
                    <a:bodyPr/>
                    <a:lstStyle/>
                    <a:p>
                      <a:r>
                        <a:rPr lang="en-AU" sz="1600" dirty="0"/>
                        <a:t>Blood disorders (thrombocytopenia, anaemia, neutropenia)</a:t>
                      </a:r>
                    </a:p>
                  </a:txBody>
                  <a:tcPr/>
                </a:tc>
                <a:tc>
                  <a:txBody>
                    <a:bodyPr/>
                    <a:lstStyle/>
                    <a:p>
                      <a:pPr algn="ctr"/>
                      <a:r>
                        <a:rPr lang="en-AU" sz="1600" dirty="0"/>
                        <a:t>61%, 45%, 40%</a:t>
                      </a:r>
                    </a:p>
                  </a:txBody>
                  <a:tcPr/>
                </a:tc>
                <a:extLst>
                  <a:ext uri="{0D108BD9-81ED-4DB2-BD59-A6C34878D82A}">
                    <a16:rowId xmlns:a16="http://schemas.microsoft.com/office/drawing/2014/main" val="514089168"/>
                  </a:ext>
                </a:extLst>
              </a:tr>
            </a:tbl>
          </a:graphicData>
        </a:graphic>
      </p:graphicFrame>
    </p:spTree>
    <p:extLst>
      <p:ext uri="{BB962C8B-B14F-4D97-AF65-F5344CB8AC3E}">
        <p14:creationId xmlns:p14="http://schemas.microsoft.com/office/powerpoint/2010/main" val="1006063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3" name="TextBox 13"/>
          <p:cNvSpPr txBox="1"/>
          <p:nvPr/>
        </p:nvSpPr>
        <p:spPr>
          <a:xfrm>
            <a:off x="281835" y="3163313"/>
            <a:ext cx="6352230" cy="615553"/>
          </a:xfrm>
          <a:prstGeom prst="rect">
            <a:avLst/>
          </a:prstGeom>
        </p:spPr>
        <p:txBody>
          <a:bodyPr wrap="square" lIns="0" tIns="0" rIns="0" bIns="0" rtlCol="0" anchor="t">
            <a:spAutoFit/>
          </a:bodyPr>
          <a:lstStyle/>
          <a:p>
            <a:r>
              <a:rPr lang="en-GB" sz="4000" dirty="0">
                <a:solidFill>
                  <a:srgbClr val="FFFFFF"/>
                </a:solidFill>
                <a:latin typeface="+mj-lt"/>
              </a:rPr>
              <a:t>CYP-006TK for DFU</a:t>
            </a:r>
          </a:p>
        </p:txBody>
      </p:sp>
    </p:spTree>
    <p:extLst>
      <p:ext uri="{BB962C8B-B14F-4D97-AF65-F5344CB8AC3E}">
        <p14:creationId xmlns:p14="http://schemas.microsoft.com/office/powerpoint/2010/main" val="275899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F3774-1945-2FF4-5D34-99C6BC691EC4}"/>
              </a:ext>
            </a:extLst>
          </p:cNvPr>
          <p:cNvSpPr>
            <a:spLocks noGrp="1"/>
          </p:cNvSpPr>
          <p:nvPr>
            <p:ph type="sldNum" sz="quarter" idx="4"/>
          </p:nvPr>
        </p:nvSpPr>
        <p:spPr/>
        <p:txBody>
          <a:bodyPr/>
          <a:lstStyle/>
          <a:p>
            <a:fld id="{32B5847F-0DEA-465B-90AF-23B6124160AE}" type="slidenum">
              <a:rPr lang="en-AU" smtClean="0"/>
              <a:pPr/>
              <a:t>17</a:t>
            </a:fld>
            <a:endParaRPr lang="en-AU"/>
          </a:p>
        </p:txBody>
      </p:sp>
      <p:sp>
        <p:nvSpPr>
          <p:cNvPr id="5" name="Title 4">
            <a:extLst>
              <a:ext uri="{FF2B5EF4-FFF2-40B4-BE49-F238E27FC236}">
                <a16:creationId xmlns:a16="http://schemas.microsoft.com/office/drawing/2014/main" id="{4FEF742B-3E62-8ECD-7D77-174AACFA1901}"/>
              </a:ext>
            </a:extLst>
          </p:cNvPr>
          <p:cNvSpPr>
            <a:spLocks noGrp="1"/>
          </p:cNvSpPr>
          <p:nvPr>
            <p:ph type="title"/>
          </p:nvPr>
        </p:nvSpPr>
        <p:spPr>
          <a:xfrm>
            <a:off x="206477" y="224089"/>
            <a:ext cx="11887200" cy="515388"/>
          </a:xfrm>
        </p:spPr>
        <p:txBody>
          <a:bodyPr/>
          <a:lstStyle/>
          <a:p>
            <a:r>
              <a:rPr lang="en-AU" sz="4600" noProof="0" dirty="0">
                <a:solidFill>
                  <a:schemeClr val="accent5"/>
                </a:solidFill>
                <a:sym typeface="Calibri" panose="020F0502020204030204" pitchFamily="34" charset="0"/>
              </a:rPr>
              <a:t>CYP-006TK – a novel topical MSC product</a:t>
            </a:r>
            <a:endParaRPr lang="en-AU" sz="4600" dirty="0">
              <a:solidFill>
                <a:schemeClr val="accent5"/>
              </a:solidFill>
            </a:endParaRPr>
          </a:p>
        </p:txBody>
      </p:sp>
      <p:sp>
        <p:nvSpPr>
          <p:cNvPr id="2" name="Content Placeholder 5">
            <a:extLst>
              <a:ext uri="{FF2B5EF4-FFF2-40B4-BE49-F238E27FC236}">
                <a16:creationId xmlns:a16="http://schemas.microsoft.com/office/drawing/2014/main" id="{AB5C93AA-CABA-6D33-0E12-8739DBBA976E}"/>
              </a:ext>
            </a:extLst>
          </p:cNvPr>
          <p:cNvSpPr txBox="1">
            <a:spLocks/>
          </p:cNvSpPr>
          <p:nvPr/>
        </p:nvSpPr>
        <p:spPr>
          <a:xfrm>
            <a:off x="488877" y="2064774"/>
            <a:ext cx="4286659" cy="3077497"/>
          </a:xfrm>
          <a:prstGeom prst="rect">
            <a:avLst/>
          </a:prstGeom>
          <a:solidFill>
            <a:schemeClr val="bg1">
              <a:lumMod val="95000"/>
            </a:schemeClr>
          </a:solidFill>
          <a:ln>
            <a:solidFill>
              <a:schemeClr val="accent4"/>
            </a:solidFill>
          </a:ln>
        </p:spPr>
        <p:txBody>
          <a:bodyPr lIns="288000" tIns="108000" rIns="360000" bIns="108000" anchor="ct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chemeClr val="tx1"/>
                </a:solidFill>
                <a:latin typeface="+mj-lt"/>
              </a:rPr>
              <a:t>CYP-006TK utilises a proprietary surface-coating, optimised for the delivery of MSCs directly to the wound bed</a:t>
            </a:r>
          </a:p>
          <a:p>
            <a:pPr>
              <a:lnSpc>
                <a:spcPct val="100000"/>
              </a:lnSpc>
            </a:pPr>
            <a:r>
              <a:rPr lang="en-GB" sz="2200" dirty="0">
                <a:solidFill>
                  <a:schemeClr val="tx1"/>
                </a:solidFill>
                <a:latin typeface="+mj-lt"/>
              </a:rPr>
              <a:t>Technology exclusively licenced to Cynata by </a:t>
            </a:r>
            <a:r>
              <a:rPr lang="en-GB" sz="2200" dirty="0" err="1">
                <a:solidFill>
                  <a:schemeClr val="tx1"/>
                </a:solidFill>
                <a:latin typeface="+mj-lt"/>
              </a:rPr>
              <a:t>Tekcyte</a:t>
            </a:r>
            <a:r>
              <a:rPr lang="en-GB" sz="2200" dirty="0">
                <a:solidFill>
                  <a:schemeClr val="tx1"/>
                </a:solidFill>
                <a:latin typeface="+mj-lt"/>
              </a:rPr>
              <a:t> Limited</a:t>
            </a:r>
          </a:p>
        </p:txBody>
      </p:sp>
      <p:pic>
        <p:nvPicPr>
          <p:cNvPr id="2050" name="Picture 2" descr="How_it_works-v2">
            <a:extLst>
              <a:ext uri="{FF2B5EF4-FFF2-40B4-BE49-F238E27FC236}">
                <a16:creationId xmlns:a16="http://schemas.microsoft.com/office/drawing/2014/main" id="{6C772F0F-D423-A3E6-A406-1D8E2F879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205" y="1010568"/>
            <a:ext cx="5358716" cy="33726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81792B-3973-6E81-BE91-F9A7AEBCFFDF}"/>
              </a:ext>
            </a:extLst>
          </p:cNvPr>
          <p:cNvPicPr>
            <a:picLocks noChangeAspect="1"/>
          </p:cNvPicPr>
          <p:nvPr/>
        </p:nvPicPr>
        <p:blipFill>
          <a:blip r:embed="rId3"/>
          <a:stretch>
            <a:fillRect/>
          </a:stretch>
        </p:blipFill>
        <p:spPr>
          <a:xfrm>
            <a:off x="8950715" y="4036339"/>
            <a:ext cx="2457576" cy="2254366"/>
          </a:xfrm>
          <a:prstGeom prst="rect">
            <a:avLst/>
          </a:prstGeom>
        </p:spPr>
      </p:pic>
      <p:pic>
        <p:nvPicPr>
          <p:cNvPr id="9" name="Picture 8">
            <a:extLst>
              <a:ext uri="{FF2B5EF4-FFF2-40B4-BE49-F238E27FC236}">
                <a16:creationId xmlns:a16="http://schemas.microsoft.com/office/drawing/2014/main" id="{5ACE1BF5-E837-A639-2580-9A50FE1095A8}"/>
              </a:ext>
            </a:extLst>
          </p:cNvPr>
          <p:cNvPicPr>
            <a:picLocks noChangeAspect="1"/>
          </p:cNvPicPr>
          <p:nvPr/>
        </p:nvPicPr>
        <p:blipFill>
          <a:blip r:embed="rId4"/>
          <a:stretch>
            <a:fillRect/>
          </a:stretch>
        </p:blipFill>
        <p:spPr>
          <a:xfrm rot="2013743">
            <a:off x="8112559" y="3593789"/>
            <a:ext cx="1111307" cy="342918"/>
          </a:xfrm>
          <a:prstGeom prst="rect">
            <a:avLst/>
          </a:prstGeom>
        </p:spPr>
      </p:pic>
      <p:sp>
        <p:nvSpPr>
          <p:cNvPr id="3" name="Rectangle 2">
            <a:extLst>
              <a:ext uri="{FF2B5EF4-FFF2-40B4-BE49-F238E27FC236}">
                <a16:creationId xmlns:a16="http://schemas.microsoft.com/office/drawing/2014/main" id="{0A625572-8A13-D44D-4B04-FD9D26049978}"/>
              </a:ext>
            </a:extLst>
          </p:cNvPr>
          <p:cNvSpPr/>
          <p:nvPr/>
        </p:nvSpPr>
        <p:spPr>
          <a:xfrm>
            <a:off x="5594555" y="1585050"/>
            <a:ext cx="2005780" cy="324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F716239C-F4B4-2020-AB06-75BD2E4ECB11}"/>
              </a:ext>
            </a:extLst>
          </p:cNvPr>
          <p:cNvSpPr txBox="1"/>
          <p:nvPr/>
        </p:nvSpPr>
        <p:spPr>
          <a:xfrm>
            <a:off x="5594555" y="1585050"/>
            <a:ext cx="2326278" cy="369332"/>
          </a:xfrm>
          <a:prstGeom prst="rect">
            <a:avLst/>
          </a:prstGeom>
          <a:noFill/>
        </p:spPr>
        <p:txBody>
          <a:bodyPr wrap="none" rtlCol="0">
            <a:spAutoFit/>
          </a:bodyPr>
          <a:lstStyle/>
          <a:p>
            <a:r>
              <a:rPr lang="en-AU" b="1" dirty="0"/>
              <a:t>iPSC-derived MSCs</a:t>
            </a:r>
          </a:p>
        </p:txBody>
      </p:sp>
    </p:spTree>
    <p:extLst>
      <p:ext uri="{BB962C8B-B14F-4D97-AF65-F5344CB8AC3E}">
        <p14:creationId xmlns:p14="http://schemas.microsoft.com/office/powerpoint/2010/main" val="1105289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274916-3188-46B2-98AE-872E143336E3}"/>
              </a:ext>
            </a:extLst>
          </p:cNvPr>
          <p:cNvSpPr>
            <a:spLocks noGrp="1"/>
          </p:cNvSpPr>
          <p:nvPr>
            <p:ph type="sldNum" sz="quarter" idx="4"/>
          </p:nvPr>
        </p:nvSpPr>
        <p:spPr/>
        <p:txBody>
          <a:bodyPr/>
          <a:lstStyle/>
          <a:p>
            <a:fld id="{32B5847F-0DEA-465B-90AF-23B6124160AE}" type="slidenum">
              <a:rPr lang="en-AU" smtClean="0"/>
              <a:pPr/>
              <a:t>18</a:t>
            </a:fld>
            <a:endParaRPr lang="en-AU"/>
          </a:p>
        </p:txBody>
      </p:sp>
      <p:sp>
        <p:nvSpPr>
          <p:cNvPr id="6" name="Title 2">
            <a:extLst>
              <a:ext uri="{FF2B5EF4-FFF2-40B4-BE49-F238E27FC236}">
                <a16:creationId xmlns:a16="http://schemas.microsoft.com/office/drawing/2014/main" id="{39EF9E40-9F04-7BDD-7E1D-2C7A8A53FC06}"/>
              </a:ext>
            </a:extLst>
          </p:cNvPr>
          <p:cNvSpPr txBox="1">
            <a:spLocks/>
          </p:cNvSpPr>
          <p:nvPr/>
        </p:nvSpPr>
        <p:spPr>
          <a:xfrm>
            <a:off x="407987" y="168103"/>
            <a:ext cx="11376025" cy="515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r>
              <a:rPr lang="en-AU" sz="4600" dirty="0">
                <a:solidFill>
                  <a:schemeClr val="accent5"/>
                </a:solidFill>
                <a:sym typeface="Calibri" panose="020F0502020204030204" pitchFamily="34" charset="0"/>
              </a:rPr>
              <a:t>DFU | Phase 1 clinical trial – initial data</a:t>
            </a:r>
            <a:endParaRPr lang="en-AU" sz="4600" baseline="30000" dirty="0"/>
          </a:p>
        </p:txBody>
      </p:sp>
      <p:sp>
        <p:nvSpPr>
          <p:cNvPr id="11" name="Text Placeholder 10">
            <a:extLst>
              <a:ext uri="{FF2B5EF4-FFF2-40B4-BE49-F238E27FC236}">
                <a16:creationId xmlns:a16="http://schemas.microsoft.com/office/drawing/2014/main" id="{5DCA323C-FF49-C24E-1B19-16B1499F9539}"/>
              </a:ext>
            </a:extLst>
          </p:cNvPr>
          <p:cNvSpPr>
            <a:spLocks noGrp="1"/>
          </p:cNvSpPr>
          <p:nvPr>
            <p:ph type="body" sz="quarter" idx="12"/>
          </p:nvPr>
        </p:nvSpPr>
        <p:spPr>
          <a:xfrm>
            <a:off x="410368" y="715079"/>
            <a:ext cx="11376027" cy="531900"/>
          </a:xfrm>
        </p:spPr>
        <p:txBody>
          <a:bodyPr/>
          <a:lstStyle/>
          <a:p>
            <a:r>
              <a:rPr lang="en-AU" dirty="0">
                <a:solidFill>
                  <a:schemeClr val="accent5"/>
                </a:solidFill>
              </a:rPr>
              <a:t>Product: CYP-006TK (topical Cymerus™ MSC wound dressing)			</a:t>
            </a:r>
          </a:p>
          <a:p>
            <a:endParaRPr lang="en-AU" dirty="0"/>
          </a:p>
        </p:txBody>
      </p:sp>
      <p:sp>
        <p:nvSpPr>
          <p:cNvPr id="15" name="TextBox 14">
            <a:extLst>
              <a:ext uri="{FF2B5EF4-FFF2-40B4-BE49-F238E27FC236}">
                <a16:creationId xmlns:a16="http://schemas.microsoft.com/office/drawing/2014/main" id="{CC53B1E7-E8CD-9C7F-E8FB-CA6C47430D79}"/>
              </a:ext>
            </a:extLst>
          </p:cNvPr>
          <p:cNvSpPr txBox="1"/>
          <p:nvPr/>
        </p:nvSpPr>
        <p:spPr>
          <a:xfrm>
            <a:off x="544989" y="1138603"/>
            <a:ext cx="10956608" cy="2062103"/>
          </a:xfrm>
          <a:prstGeom prst="rect">
            <a:avLst/>
          </a:prstGeom>
          <a:solidFill>
            <a:schemeClr val="accent5">
              <a:lumMod val="75000"/>
              <a:lumOff val="25000"/>
            </a:schemeClr>
          </a:solidFill>
          <a:ln>
            <a:solidFill>
              <a:schemeClr val="accent5">
                <a:lumMod val="75000"/>
                <a:lumOff val="25000"/>
              </a:schemeClr>
            </a:solidFill>
          </a:ln>
        </p:spPr>
        <p:txBody>
          <a:bodyPr wrap="square" rtlCol="0">
            <a:spAutoFit/>
          </a:bodyPr>
          <a:lstStyle/>
          <a:p>
            <a:pPr marL="342900" indent="-342900">
              <a:spcBef>
                <a:spcPts val="300"/>
              </a:spcBef>
              <a:spcAft>
                <a:spcPts val="300"/>
              </a:spcAft>
              <a:buFont typeface="Arial" panose="020B0604020202020204" pitchFamily="34" charset="0"/>
              <a:buChar char="•"/>
            </a:pPr>
            <a:r>
              <a:rPr lang="en-AU" dirty="0">
                <a:solidFill>
                  <a:schemeClr val="bg1"/>
                </a:solidFill>
                <a:latin typeface="+mj-lt"/>
              </a:rPr>
              <a:t>Ongoing trial in </a:t>
            </a:r>
            <a:r>
              <a:rPr lang="en-GB" dirty="0">
                <a:solidFill>
                  <a:schemeClr val="bg1"/>
                </a:solidFill>
                <a:latin typeface="+mj-lt"/>
              </a:rPr>
              <a:t>non-healing diabetic foot ulcer (DFU)</a:t>
            </a:r>
          </a:p>
          <a:p>
            <a:pPr marL="342900" indent="-342900">
              <a:spcBef>
                <a:spcPts val="300"/>
              </a:spcBef>
              <a:spcAft>
                <a:spcPts val="300"/>
              </a:spcAft>
              <a:buFont typeface="Arial" panose="020B0604020202020204" pitchFamily="34" charset="0"/>
              <a:buChar char="•"/>
            </a:pPr>
            <a:r>
              <a:rPr lang="en-GB" dirty="0">
                <a:solidFill>
                  <a:schemeClr val="bg1"/>
                </a:solidFill>
                <a:latin typeface="+mj-lt"/>
              </a:rPr>
              <a:t>Patients randomised to receive standard of care (SoC) or CYP-006TK for 4 weeks, followed by SoC</a:t>
            </a:r>
          </a:p>
          <a:p>
            <a:pPr marL="342900" indent="-342900">
              <a:spcBef>
                <a:spcPts val="300"/>
              </a:spcBef>
              <a:spcAft>
                <a:spcPts val="300"/>
              </a:spcAft>
              <a:buFont typeface="Arial" panose="020B0604020202020204" pitchFamily="34" charset="0"/>
              <a:buChar char="•"/>
            </a:pPr>
            <a:r>
              <a:rPr lang="en-AU" dirty="0">
                <a:solidFill>
                  <a:schemeClr val="bg1"/>
                </a:solidFill>
                <a:latin typeface="+mj-lt"/>
              </a:rPr>
              <a:t>In the first 16 patients enrolled in the trial (8 per group), after 10 weeks’ follow-up, the median reduction in wound surface area </a:t>
            </a:r>
            <a:r>
              <a:rPr lang="en-GB" dirty="0">
                <a:solidFill>
                  <a:schemeClr val="bg1"/>
                </a:solidFill>
                <a:latin typeface="+mj-lt"/>
              </a:rPr>
              <a:t>was:</a:t>
            </a:r>
          </a:p>
          <a:p>
            <a:pPr marL="800100" lvl="1" indent="-342900">
              <a:spcBef>
                <a:spcPts val="300"/>
              </a:spcBef>
              <a:spcAft>
                <a:spcPts val="300"/>
              </a:spcAft>
              <a:buFont typeface="Arial" panose="020B0604020202020204" pitchFamily="34" charset="0"/>
              <a:buChar char="•"/>
            </a:pPr>
            <a:r>
              <a:rPr lang="en-GB" b="1" dirty="0">
                <a:solidFill>
                  <a:schemeClr val="bg1"/>
                </a:solidFill>
                <a:latin typeface="+mj-lt"/>
              </a:rPr>
              <a:t>87.6%</a:t>
            </a:r>
            <a:r>
              <a:rPr lang="en-GB" dirty="0">
                <a:solidFill>
                  <a:schemeClr val="bg1"/>
                </a:solidFill>
                <a:latin typeface="+mj-lt"/>
              </a:rPr>
              <a:t> in the active CYP-006TK group </a:t>
            </a:r>
          </a:p>
          <a:p>
            <a:pPr marL="800100" lvl="1" indent="-342900">
              <a:spcBef>
                <a:spcPts val="300"/>
              </a:spcBef>
              <a:spcAft>
                <a:spcPts val="300"/>
              </a:spcAft>
              <a:buFont typeface="Arial" panose="020B0604020202020204" pitchFamily="34" charset="0"/>
              <a:buChar char="•"/>
            </a:pPr>
            <a:r>
              <a:rPr lang="en-GB" dirty="0">
                <a:solidFill>
                  <a:schemeClr val="bg1"/>
                </a:solidFill>
                <a:latin typeface="+mj-lt"/>
              </a:rPr>
              <a:t>compared to </a:t>
            </a:r>
            <a:r>
              <a:rPr lang="en-GB" b="1" dirty="0">
                <a:solidFill>
                  <a:schemeClr val="bg1"/>
                </a:solidFill>
                <a:latin typeface="+mj-lt"/>
              </a:rPr>
              <a:t>51.1%</a:t>
            </a:r>
            <a:r>
              <a:rPr lang="en-GB" dirty="0">
                <a:solidFill>
                  <a:schemeClr val="bg1"/>
                </a:solidFill>
                <a:latin typeface="+mj-lt"/>
              </a:rPr>
              <a:t> in SoC group </a:t>
            </a:r>
            <a:endParaRPr lang="en-AU" dirty="0">
              <a:solidFill>
                <a:schemeClr val="bg1"/>
              </a:solidFill>
              <a:latin typeface="+mj-lt"/>
            </a:endParaRPr>
          </a:p>
        </p:txBody>
      </p:sp>
      <p:pic>
        <p:nvPicPr>
          <p:cNvPr id="16" name="Picture 15" descr="A close-up of a foot&#10;&#10;Description automatically generated with medium confidence">
            <a:extLst>
              <a:ext uri="{FF2B5EF4-FFF2-40B4-BE49-F238E27FC236}">
                <a16:creationId xmlns:a16="http://schemas.microsoft.com/office/drawing/2014/main" id="{5AD29F99-BB35-7544-EC3C-2FB0D4C99A5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425503" y="3754863"/>
            <a:ext cx="3340373" cy="2282340"/>
          </a:xfrm>
          <a:prstGeom prst="rect">
            <a:avLst/>
          </a:prstGeom>
        </p:spPr>
      </p:pic>
      <p:pic>
        <p:nvPicPr>
          <p:cNvPr id="17" name="Picture 16" descr="A close-up of a person's foot&#10;&#10;Description automatically generated with low confidence">
            <a:extLst>
              <a:ext uri="{FF2B5EF4-FFF2-40B4-BE49-F238E27FC236}">
                <a16:creationId xmlns:a16="http://schemas.microsoft.com/office/drawing/2014/main" id="{4C250405-08A5-05E2-C051-9F603D80BCE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996751" y="3754863"/>
            <a:ext cx="3340372" cy="2282339"/>
          </a:xfrm>
          <a:prstGeom prst="rect">
            <a:avLst/>
          </a:prstGeom>
        </p:spPr>
      </p:pic>
      <p:sp>
        <p:nvSpPr>
          <p:cNvPr id="18" name="TextBox 17">
            <a:extLst>
              <a:ext uri="{FF2B5EF4-FFF2-40B4-BE49-F238E27FC236}">
                <a16:creationId xmlns:a16="http://schemas.microsoft.com/office/drawing/2014/main" id="{0BB53498-CE25-5A3D-F718-B6234691CC2B}"/>
              </a:ext>
            </a:extLst>
          </p:cNvPr>
          <p:cNvSpPr txBox="1"/>
          <p:nvPr/>
        </p:nvSpPr>
        <p:spPr>
          <a:xfrm>
            <a:off x="1062276" y="3754863"/>
            <a:ext cx="841513" cy="369332"/>
          </a:xfrm>
          <a:prstGeom prst="rect">
            <a:avLst/>
          </a:prstGeom>
          <a:noFill/>
        </p:spPr>
        <p:txBody>
          <a:bodyPr wrap="square" rtlCol="0">
            <a:spAutoFit/>
          </a:bodyPr>
          <a:lstStyle/>
          <a:p>
            <a:r>
              <a:rPr lang="en-AU" b="1" dirty="0">
                <a:solidFill>
                  <a:schemeClr val="accent5"/>
                </a:solidFill>
              </a:rPr>
              <a:t>Day 0</a:t>
            </a:r>
          </a:p>
        </p:txBody>
      </p:sp>
      <p:sp>
        <p:nvSpPr>
          <p:cNvPr id="19" name="TextBox 18">
            <a:extLst>
              <a:ext uri="{FF2B5EF4-FFF2-40B4-BE49-F238E27FC236}">
                <a16:creationId xmlns:a16="http://schemas.microsoft.com/office/drawing/2014/main" id="{D160B3EC-840C-CF6A-06B3-7AA6421ED5A7}"/>
              </a:ext>
            </a:extLst>
          </p:cNvPr>
          <p:cNvSpPr txBox="1"/>
          <p:nvPr/>
        </p:nvSpPr>
        <p:spPr>
          <a:xfrm>
            <a:off x="6428127" y="3760128"/>
            <a:ext cx="1199356" cy="369332"/>
          </a:xfrm>
          <a:prstGeom prst="rect">
            <a:avLst/>
          </a:prstGeom>
          <a:noFill/>
        </p:spPr>
        <p:txBody>
          <a:bodyPr wrap="square" rtlCol="0">
            <a:spAutoFit/>
          </a:bodyPr>
          <a:lstStyle/>
          <a:p>
            <a:r>
              <a:rPr lang="en-AU" b="1" dirty="0">
                <a:solidFill>
                  <a:schemeClr val="accent5"/>
                </a:solidFill>
              </a:rPr>
              <a:t>Day 28</a:t>
            </a:r>
          </a:p>
        </p:txBody>
      </p:sp>
      <p:sp>
        <p:nvSpPr>
          <p:cNvPr id="20" name="TextBox 19">
            <a:extLst>
              <a:ext uri="{FF2B5EF4-FFF2-40B4-BE49-F238E27FC236}">
                <a16:creationId xmlns:a16="http://schemas.microsoft.com/office/drawing/2014/main" id="{C056A326-CF9A-D3C5-7545-A344174AE9A8}"/>
              </a:ext>
            </a:extLst>
          </p:cNvPr>
          <p:cNvSpPr txBox="1"/>
          <p:nvPr/>
        </p:nvSpPr>
        <p:spPr>
          <a:xfrm>
            <a:off x="721640" y="3380866"/>
            <a:ext cx="11412974" cy="369332"/>
          </a:xfrm>
          <a:prstGeom prst="rect">
            <a:avLst/>
          </a:prstGeom>
          <a:noFill/>
          <a:ln>
            <a:noFill/>
          </a:ln>
        </p:spPr>
        <p:txBody>
          <a:bodyPr wrap="square" rtlCol="0">
            <a:spAutoFit/>
          </a:bodyPr>
          <a:lstStyle/>
          <a:p>
            <a:pPr>
              <a:spcBef>
                <a:spcPts val="300"/>
              </a:spcBef>
              <a:spcAft>
                <a:spcPts val="300"/>
              </a:spcAft>
            </a:pPr>
            <a:r>
              <a:rPr lang="en-AU" dirty="0">
                <a:solidFill>
                  <a:schemeClr val="accent5"/>
                </a:solidFill>
                <a:latin typeface="+mj-lt"/>
              </a:rPr>
              <a:t>Example of ulcer healing in patient treated with CYP-006TK:</a:t>
            </a:r>
          </a:p>
        </p:txBody>
      </p:sp>
      <p:sp>
        <p:nvSpPr>
          <p:cNvPr id="21" name="Rectangle 20">
            <a:extLst>
              <a:ext uri="{FF2B5EF4-FFF2-40B4-BE49-F238E27FC236}">
                <a16:creationId xmlns:a16="http://schemas.microsoft.com/office/drawing/2014/main" id="{BC412F3A-76E5-FB8C-CAAB-3B20D6854F2B}"/>
              </a:ext>
            </a:extLst>
          </p:cNvPr>
          <p:cNvSpPr/>
          <p:nvPr/>
        </p:nvSpPr>
        <p:spPr>
          <a:xfrm>
            <a:off x="544989" y="3380866"/>
            <a:ext cx="10956608" cy="2762055"/>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9F41FEE7-0507-1BA8-41CE-5DA759F7CD7F}"/>
              </a:ext>
            </a:extLst>
          </p:cNvPr>
          <p:cNvSpPr/>
          <p:nvPr/>
        </p:nvSpPr>
        <p:spPr>
          <a:xfrm>
            <a:off x="1852102" y="6286498"/>
            <a:ext cx="9423674" cy="230832"/>
          </a:xfrm>
          <a:prstGeom prst="rect">
            <a:avLst/>
          </a:prstGeom>
        </p:spPr>
        <p:txBody>
          <a:bodyPr wrap="square">
            <a:spAutoFit/>
          </a:bodyPr>
          <a:lstStyle/>
          <a:p>
            <a:pPr>
              <a:defRPr/>
            </a:pPr>
            <a:r>
              <a:rPr lang="en-AU" sz="900" dirty="0">
                <a:latin typeface="+mj-lt"/>
              </a:rPr>
              <a:t>For further information: </a:t>
            </a:r>
            <a:r>
              <a:rPr lang="en-AU" sz="900" dirty="0">
                <a:solidFill>
                  <a:srgbClr val="0000FF"/>
                </a:solidFill>
                <a:latin typeface="+mj-lt"/>
                <a:hlinkClick r:id="rId5">
                  <a:extLst>
                    <a:ext uri="{A12FA001-AC4F-418D-AE19-62706E023703}">
                      <ahyp:hlinkClr xmlns:ahyp="http://schemas.microsoft.com/office/drawing/2018/hyperlinkcolor" val="tx"/>
                    </a:ext>
                  </a:extLst>
                </a:hlinkClick>
              </a:rPr>
              <a:t>https://clinicaltrials.gov/study/NCT05165628</a:t>
            </a:r>
            <a:r>
              <a:rPr lang="en-AU" sz="900" dirty="0">
                <a:solidFill>
                  <a:srgbClr val="0000FF"/>
                </a:solidFill>
                <a:latin typeface="+mj-lt"/>
              </a:rPr>
              <a:t> </a:t>
            </a:r>
          </a:p>
        </p:txBody>
      </p:sp>
    </p:spTree>
    <p:extLst>
      <p:ext uri="{BB962C8B-B14F-4D97-AF65-F5344CB8AC3E}">
        <p14:creationId xmlns:p14="http://schemas.microsoft.com/office/powerpoint/2010/main" val="624462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3" name="TextBox 13"/>
          <p:cNvSpPr txBox="1"/>
          <p:nvPr/>
        </p:nvSpPr>
        <p:spPr>
          <a:xfrm>
            <a:off x="281835" y="3163313"/>
            <a:ext cx="6352230" cy="1846659"/>
          </a:xfrm>
          <a:prstGeom prst="rect">
            <a:avLst/>
          </a:prstGeom>
        </p:spPr>
        <p:txBody>
          <a:bodyPr wrap="square" lIns="0" tIns="0" rIns="0" bIns="0" rtlCol="0" anchor="t">
            <a:spAutoFit/>
          </a:bodyPr>
          <a:lstStyle/>
          <a:p>
            <a:r>
              <a:rPr lang="en-GB" sz="4000" dirty="0">
                <a:solidFill>
                  <a:srgbClr val="FFFFFF"/>
                </a:solidFill>
                <a:latin typeface="+mj-lt"/>
              </a:rPr>
              <a:t>Rich Clinical Pipeline </a:t>
            </a:r>
            <a:br>
              <a:rPr lang="en-GB" sz="4000" dirty="0">
                <a:solidFill>
                  <a:srgbClr val="FFFFFF"/>
                </a:solidFill>
                <a:latin typeface="+mj-lt"/>
              </a:rPr>
            </a:br>
            <a:r>
              <a:rPr lang="en-GB" sz="4000" dirty="0">
                <a:solidFill>
                  <a:srgbClr val="FFFFFF"/>
                </a:solidFill>
                <a:latin typeface="+mj-lt"/>
              </a:rPr>
              <a:t>– Multiple Upcoming Data Readouts</a:t>
            </a:r>
          </a:p>
        </p:txBody>
      </p:sp>
    </p:spTree>
    <p:extLst>
      <p:ext uri="{BB962C8B-B14F-4D97-AF65-F5344CB8AC3E}">
        <p14:creationId xmlns:p14="http://schemas.microsoft.com/office/powerpoint/2010/main" val="43407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6B4DFA-1B4C-4C1E-BB33-17EE2652B76E}"/>
              </a:ext>
            </a:extLst>
          </p:cNvPr>
          <p:cNvSpPr>
            <a:spLocks noGrp="1"/>
          </p:cNvSpPr>
          <p:nvPr>
            <p:ph type="body" sz="quarter" idx="25"/>
          </p:nvPr>
        </p:nvSpPr>
        <p:spPr>
          <a:xfrm>
            <a:off x="407988" y="755009"/>
            <a:ext cx="11376024" cy="5535696"/>
          </a:xfrm>
        </p:spPr>
        <p:txBody>
          <a:bodyPr numCol="2" spcCol="108000">
            <a:noAutofit/>
          </a:bodyPr>
          <a:lstStyle/>
          <a:p>
            <a:pPr marL="0" indent="0" algn="just">
              <a:lnSpc>
                <a:spcPct val="100000"/>
              </a:lnSpc>
              <a:spcBef>
                <a:spcPts val="0"/>
              </a:spcBef>
              <a:spcAft>
                <a:spcPts val="300"/>
              </a:spcAft>
              <a:buNone/>
            </a:pPr>
            <a:r>
              <a:rPr lang="en-AU" sz="950" b="1" noProof="0" dirty="0">
                <a:solidFill>
                  <a:schemeClr val="tx1"/>
                </a:solidFill>
                <a:latin typeface="+mj-lt"/>
              </a:rPr>
              <a:t>Summary information</a:t>
            </a:r>
            <a:endParaRPr lang="en-AU" sz="950" noProof="0" dirty="0">
              <a:solidFill>
                <a:schemeClr val="tx1"/>
              </a:solidFill>
              <a:latin typeface="+mj-lt"/>
            </a:endParaRPr>
          </a:p>
          <a:p>
            <a:pPr marL="0" indent="0" algn="just">
              <a:lnSpc>
                <a:spcPct val="100000"/>
              </a:lnSpc>
              <a:spcBef>
                <a:spcPts val="0"/>
              </a:spcBef>
              <a:spcAft>
                <a:spcPts val="600"/>
              </a:spcAft>
              <a:buNone/>
            </a:pPr>
            <a:r>
              <a:rPr lang="en-AU" sz="950" noProof="0" dirty="0">
                <a:solidFill>
                  <a:schemeClr val="tx1"/>
                </a:solidFill>
                <a:latin typeface="+mj-lt"/>
              </a:rPr>
              <a:t>This Presentation contains summary information about Cynata Therapeutics Limited and its subsidiaries (</a:t>
            </a:r>
            <a:r>
              <a:rPr lang="en-AU" sz="950" b="1" noProof="0" dirty="0">
                <a:solidFill>
                  <a:schemeClr val="tx1"/>
                </a:solidFill>
                <a:latin typeface="+mj-lt"/>
              </a:rPr>
              <a:t>CYP</a:t>
            </a:r>
            <a:r>
              <a:rPr lang="en-AU" sz="950" noProof="0" dirty="0">
                <a:solidFill>
                  <a:schemeClr val="tx1"/>
                </a:solidFill>
                <a:latin typeface="+mj-lt"/>
              </a:rPr>
              <a:t>) which is current as at </a:t>
            </a:r>
            <a:r>
              <a:rPr lang="en-AU" sz="950" dirty="0">
                <a:solidFill>
                  <a:schemeClr val="tx1"/>
                </a:solidFill>
                <a:latin typeface="+mj-lt"/>
              </a:rPr>
              <a:t>26</a:t>
            </a:r>
            <a:r>
              <a:rPr lang="en-AU" sz="950" noProof="0" dirty="0">
                <a:solidFill>
                  <a:schemeClr val="tx1"/>
                </a:solidFill>
                <a:latin typeface="+mj-lt"/>
              </a:rPr>
              <a:t> June 2024</a:t>
            </a:r>
            <a:r>
              <a:rPr lang="en-AU" sz="950" dirty="0">
                <a:solidFill>
                  <a:schemeClr val="tx1"/>
                </a:solidFill>
                <a:latin typeface="+mj-lt"/>
              </a:rPr>
              <a:t>. </a:t>
            </a:r>
            <a:r>
              <a:rPr lang="en-AU" sz="950" noProof="0" dirty="0">
                <a:solidFill>
                  <a:schemeClr val="tx1"/>
                </a:solidFill>
                <a:latin typeface="+mj-lt"/>
              </a:rPr>
              <a:t>This Presentation should be read in conjunction with CYP’s other periodic and continuous disclosure information lodged with the Australian Securities Exchange (</a:t>
            </a:r>
            <a:r>
              <a:rPr lang="en-AU" sz="950" b="1" noProof="0" dirty="0">
                <a:solidFill>
                  <a:schemeClr val="tx1"/>
                </a:solidFill>
                <a:latin typeface="+mj-lt"/>
              </a:rPr>
              <a:t>ASX</a:t>
            </a:r>
            <a:r>
              <a:rPr lang="en-AU" sz="950" noProof="0" dirty="0">
                <a:solidFill>
                  <a:schemeClr val="tx1"/>
                </a:solidFill>
                <a:latin typeface="+mj-lt"/>
              </a:rPr>
              <a:t>), which are available at www.asx.com.au. </a:t>
            </a:r>
          </a:p>
          <a:p>
            <a:pPr marL="0" indent="0" algn="just">
              <a:lnSpc>
                <a:spcPct val="100000"/>
              </a:lnSpc>
              <a:spcBef>
                <a:spcPts val="0"/>
              </a:spcBef>
              <a:spcAft>
                <a:spcPts val="300"/>
              </a:spcAft>
              <a:buNone/>
            </a:pPr>
            <a:r>
              <a:rPr lang="en-AU" sz="950" b="1" noProof="0" dirty="0">
                <a:solidFill>
                  <a:schemeClr val="tx1"/>
                </a:solidFill>
                <a:latin typeface="+mj-lt"/>
              </a:rPr>
              <a:t>Not an offer</a:t>
            </a:r>
            <a:endParaRPr lang="en-AU" sz="950" noProof="0" dirty="0">
              <a:solidFill>
                <a:schemeClr val="tx1"/>
              </a:solidFill>
              <a:latin typeface="+mj-lt"/>
            </a:endParaRPr>
          </a:p>
          <a:p>
            <a:pPr marL="0" indent="0" algn="just">
              <a:lnSpc>
                <a:spcPct val="100000"/>
              </a:lnSpc>
              <a:spcBef>
                <a:spcPts val="0"/>
              </a:spcBef>
              <a:spcAft>
                <a:spcPts val="600"/>
              </a:spcAft>
              <a:buNone/>
            </a:pPr>
            <a:r>
              <a:rPr lang="en-AU" sz="950" noProof="0" dirty="0">
                <a:solidFill>
                  <a:schemeClr val="tx1"/>
                </a:solidFill>
                <a:latin typeface="+mj-lt"/>
              </a:rPr>
              <a:t>This Presentation is not a prospectus, product disclosure statement or other offering document under Australian law (and will not be lodged with the ASIC) or any other law. This Presentation is for information purposes only and is not an invitation or offer of securities for subscription, purchase or sale in any jurisdiction. The release, publication or distribution of this Presentation (including an electronic copy) outside Australia may be restricted by law. If you come into possession of this Presentation, you should observe such restrictions. Any non-compliance with these restrictions may contravene applicable securities laws. </a:t>
            </a:r>
          </a:p>
          <a:p>
            <a:pPr marL="0" lvl="0" indent="0" algn="just">
              <a:lnSpc>
                <a:spcPct val="100000"/>
              </a:lnSpc>
              <a:spcBef>
                <a:spcPts val="0"/>
              </a:spcBef>
              <a:spcAft>
                <a:spcPts val="300"/>
              </a:spcAft>
              <a:buNone/>
            </a:pPr>
            <a:r>
              <a:rPr lang="en-AU" sz="950" b="1" noProof="0" dirty="0">
                <a:solidFill>
                  <a:schemeClr val="tx1"/>
                </a:solidFill>
                <a:latin typeface="+mj-lt"/>
              </a:rPr>
              <a:t>Not investment advice</a:t>
            </a:r>
          </a:p>
          <a:p>
            <a:pPr marL="0" indent="0" algn="just">
              <a:lnSpc>
                <a:spcPct val="100000"/>
              </a:lnSpc>
              <a:spcBef>
                <a:spcPts val="0"/>
              </a:spcBef>
              <a:spcAft>
                <a:spcPts val="600"/>
              </a:spcAft>
              <a:buNone/>
            </a:pPr>
            <a:r>
              <a:rPr lang="en-AU" sz="950" noProof="0" dirty="0">
                <a:solidFill>
                  <a:schemeClr val="tx1"/>
                </a:solidFill>
                <a:latin typeface="+mj-lt"/>
              </a:rPr>
              <a:t>This Presentation does not constitute investment or financial product advice (nor tax, accounting or legal advice) or any recommendation by CYP or its advisers to acquire CYP securities. This Presentation has been prepared without taking account of any person’s individual investment objectives, financial situation or particular needs. Before making an investment decision, prospective investors should consider the appropriateness of the information having regard to their own investment objectives, financial situation and needs and seek legal, accounting and taxation advice appropriate to their jurisdiction. CYP is not licensed to provide financial product advice in respect of CYP securities. </a:t>
            </a:r>
          </a:p>
          <a:p>
            <a:pPr marL="0" indent="0" algn="just">
              <a:lnSpc>
                <a:spcPct val="100000"/>
              </a:lnSpc>
              <a:spcBef>
                <a:spcPts val="0"/>
              </a:spcBef>
              <a:spcAft>
                <a:spcPts val="300"/>
              </a:spcAft>
              <a:buNone/>
            </a:pPr>
            <a:r>
              <a:rPr lang="en-AU" sz="950" b="1" noProof="0" dirty="0">
                <a:solidFill>
                  <a:schemeClr val="tx1"/>
                </a:solidFill>
                <a:latin typeface="+mj-lt"/>
              </a:rPr>
              <a:t>Investment risk and past performance</a:t>
            </a:r>
          </a:p>
          <a:p>
            <a:pPr marL="0" indent="0" algn="just">
              <a:lnSpc>
                <a:spcPct val="100000"/>
              </a:lnSpc>
              <a:spcBef>
                <a:spcPts val="0"/>
              </a:spcBef>
              <a:spcAft>
                <a:spcPts val="600"/>
              </a:spcAft>
              <a:buNone/>
            </a:pPr>
            <a:r>
              <a:rPr lang="en-AU" sz="950" noProof="0" dirty="0">
                <a:solidFill>
                  <a:schemeClr val="tx1"/>
                </a:solidFill>
                <a:latin typeface="+mj-lt"/>
              </a:rPr>
              <a:t>An investment in CYP securities is subject to known and unknown risks, some of which are beyond the control of CYP and its directors. CYP does not guarantee any particular rate of return or performance of CYP. Past performance cannot be relied upon as an indicator of (and provides no guidance as to) future CYP performance including future share price performance.</a:t>
            </a:r>
          </a:p>
          <a:p>
            <a:pPr marL="0" indent="0" algn="just">
              <a:lnSpc>
                <a:spcPct val="100000"/>
              </a:lnSpc>
              <a:spcBef>
                <a:spcPts val="0"/>
              </a:spcBef>
              <a:spcAft>
                <a:spcPts val="300"/>
              </a:spcAft>
              <a:buNone/>
            </a:pPr>
            <a:r>
              <a:rPr lang="en-AU" sz="950" b="1" noProof="0" dirty="0">
                <a:solidFill>
                  <a:schemeClr val="tx1"/>
                </a:solidFill>
                <a:latin typeface="+mj-lt"/>
              </a:rPr>
              <a:t>Financial data</a:t>
            </a:r>
          </a:p>
          <a:p>
            <a:pPr marL="0" indent="0" algn="just">
              <a:lnSpc>
                <a:spcPct val="100000"/>
              </a:lnSpc>
              <a:spcBef>
                <a:spcPts val="0"/>
              </a:spcBef>
              <a:spcAft>
                <a:spcPts val="300"/>
              </a:spcAft>
              <a:buNone/>
            </a:pPr>
            <a:r>
              <a:rPr lang="en-AU" sz="950" noProof="0" dirty="0">
                <a:solidFill>
                  <a:schemeClr val="tx1"/>
                </a:solidFill>
                <a:latin typeface="+mj-lt"/>
              </a:rPr>
              <a:t>All financial information in this Presentation is in Australian currency (A$) unless otherwise stated. This Presentation contains historical financial information based on the Company’s results for the quarter to 31 </a:t>
            </a:r>
            <a:r>
              <a:rPr lang="en-AU" sz="950" dirty="0">
                <a:solidFill>
                  <a:schemeClr val="tx1"/>
                </a:solidFill>
                <a:latin typeface="+mj-lt"/>
              </a:rPr>
              <a:t>March</a:t>
            </a:r>
            <a:r>
              <a:rPr lang="en-AU" sz="950" noProof="0" dirty="0">
                <a:solidFill>
                  <a:schemeClr val="tx1"/>
                </a:solidFill>
                <a:latin typeface="+mj-lt"/>
              </a:rPr>
              <a:t> 2024. This information is disclosed in the Appendix 4</a:t>
            </a:r>
            <a:r>
              <a:rPr lang="en-AU" sz="950" dirty="0">
                <a:solidFill>
                  <a:schemeClr val="tx1"/>
                </a:solidFill>
                <a:latin typeface="+mj-lt"/>
              </a:rPr>
              <a:t>C</a:t>
            </a:r>
            <a:r>
              <a:rPr lang="en-AU" sz="950" noProof="0" dirty="0">
                <a:solidFill>
                  <a:schemeClr val="tx1"/>
                </a:solidFill>
                <a:latin typeface="+mj-lt"/>
              </a:rPr>
              <a:t> report lodged with the ASX on 30 April 2024. Any discrepancies between totals and sums of components in tables and figures in this Presentation are due to rounding.</a:t>
            </a:r>
          </a:p>
          <a:p>
            <a:pPr marL="0" indent="0" algn="just">
              <a:lnSpc>
                <a:spcPct val="100000"/>
              </a:lnSpc>
              <a:spcBef>
                <a:spcPts val="0"/>
              </a:spcBef>
              <a:spcAft>
                <a:spcPts val="300"/>
              </a:spcAft>
              <a:buNone/>
            </a:pPr>
            <a:endParaRPr lang="en-AU" sz="950" noProof="0" dirty="0">
              <a:solidFill>
                <a:schemeClr val="tx1"/>
              </a:solidFill>
              <a:latin typeface="+mj-lt"/>
            </a:endParaRPr>
          </a:p>
          <a:p>
            <a:pPr marL="0" indent="0" algn="just">
              <a:lnSpc>
                <a:spcPct val="100000"/>
              </a:lnSpc>
              <a:spcBef>
                <a:spcPts val="0"/>
              </a:spcBef>
              <a:spcAft>
                <a:spcPts val="300"/>
              </a:spcAft>
              <a:buNone/>
            </a:pPr>
            <a:endParaRPr lang="en-AU" sz="950" b="1" noProof="0" dirty="0">
              <a:solidFill>
                <a:schemeClr val="tx1"/>
              </a:solidFill>
              <a:latin typeface="+mj-lt"/>
            </a:endParaRPr>
          </a:p>
          <a:p>
            <a:pPr marL="0" indent="0" algn="just">
              <a:lnSpc>
                <a:spcPct val="100000"/>
              </a:lnSpc>
              <a:spcBef>
                <a:spcPts val="0"/>
              </a:spcBef>
              <a:spcAft>
                <a:spcPts val="300"/>
              </a:spcAft>
              <a:buNone/>
            </a:pPr>
            <a:endParaRPr lang="en-AU" sz="950" b="1" dirty="0">
              <a:solidFill>
                <a:schemeClr val="tx1"/>
              </a:solidFill>
              <a:latin typeface="+mj-lt"/>
            </a:endParaRPr>
          </a:p>
          <a:p>
            <a:pPr marL="0" indent="0" algn="just">
              <a:lnSpc>
                <a:spcPct val="100000"/>
              </a:lnSpc>
              <a:spcBef>
                <a:spcPts val="0"/>
              </a:spcBef>
              <a:spcAft>
                <a:spcPts val="300"/>
              </a:spcAft>
              <a:buNone/>
            </a:pPr>
            <a:r>
              <a:rPr lang="en-AU" sz="950" b="1" noProof="0" dirty="0">
                <a:solidFill>
                  <a:schemeClr val="tx1"/>
                </a:solidFill>
                <a:latin typeface="+mj-lt"/>
              </a:rPr>
              <a:t>Forward-looking statements</a:t>
            </a:r>
          </a:p>
          <a:p>
            <a:pPr marL="0" indent="0" algn="just">
              <a:lnSpc>
                <a:spcPct val="100000"/>
              </a:lnSpc>
              <a:spcBef>
                <a:spcPts val="0"/>
              </a:spcBef>
              <a:spcAft>
                <a:spcPts val="600"/>
              </a:spcAft>
              <a:buNone/>
            </a:pPr>
            <a:r>
              <a:rPr lang="en-AU" sz="950" noProof="0" dirty="0">
                <a:solidFill>
                  <a:schemeClr val="tx1"/>
                </a:solidFill>
                <a:latin typeface="+mj-lt"/>
              </a:rPr>
              <a:t>This Presentation contains certain ‘forward looking statements’, which can generally be identified by the use of forward looking words such as ‘expect’, ‘anticipate’, ‘likely’, ‘intend’, ‘should’, ‘could’, ‘may’, ‘predict’, ‘plan’, ‘propose’, ‘will’, ‘believe’, ‘forecast’, ‘estimate’, ‘target’, ‘outlook’, ‘guidance’, ‘potential’ and other similar expressions. The forward looking statements contained in this Presentation are not guarantees or predictions of future performance and involve known and unknown risks and uncertainties and other factors, many of which are beyond the control of CYP, its directors and management, and may involve significant elements of subjective judgment and assumptions as to future events which may or may not be correct. There can be no assurance that actual outcomes will not differ materially from these forward looking statements. A number of important factors could cause actual results or performance to differ materially from the forward looking statements. No representation or warranty, express or implied, is made as to the accuracy, likelihood of achievement or reasonableness of any forecasts, prospects, returns or statements in relation to future matters contained in this Presentation. The forward looking statements are based on information available to CYP as at the date of this Presentation. Except as required by law or regulation (including the ASX Listing Rules), CYP and its directors, officers, employees, advisers, agents and intermediaries undertake no obligation to provide any additional or updated information whether as a result of new information, future events or results or otherwise. You are strongly cautioned not to place undue reliance on forward-looking statements, particularly in light of the current economic climate and the significant volatility, uncertainty and disruption caused by the outbreak of COVID-19.</a:t>
            </a:r>
          </a:p>
          <a:p>
            <a:pPr marL="0" indent="0" algn="just">
              <a:lnSpc>
                <a:spcPct val="100000"/>
              </a:lnSpc>
              <a:spcBef>
                <a:spcPts val="0"/>
              </a:spcBef>
              <a:spcAft>
                <a:spcPts val="300"/>
              </a:spcAft>
              <a:buNone/>
            </a:pPr>
            <a:r>
              <a:rPr lang="en-AU" sz="950" b="1" noProof="0" dirty="0">
                <a:solidFill>
                  <a:schemeClr val="tx1"/>
                </a:solidFill>
                <a:latin typeface="+mj-lt"/>
              </a:rPr>
              <a:t>Industry and Market data</a:t>
            </a:r>
          </a:p>
          <a:p>
            <a:pPr marL="0" indent="0" algn="just">
              <a:lnSpc>
                <a:spcPct val="100000"/>
              </a:lnSpc>
              <a:spcBef>
                <a:spcPts val="0"/>
              </a:spcBef>
              <a:spcAft>
                <a:spcPts val="600"/>
              </a:spcAft>
              <a:buNone/>
            </a:pPr>
            <a:r>
              <a:rPr lang="en-AU" sz="950" noProof="0" dirty="0">
                <a:solidFill>
                  <a:schemeClr val="tx1"/>
                </a:solidFill>
                <a:latin typeface="+mj-lt"/>
              </a:rPr>
              <a:t>Certain market and industry data used in connection with this Presentation may have been obtained from research, surveys or studies conducted by third parties, including industry or general publications. Neither CYP nor its representatives have independently verified any such market or industry data provided by third parties or industry or general publications.</a:t>
            </a:r>
          </a:p>
          <a:p>
            <a:pPr marL="0" indent="0" algn="just">
              <a:lnSpc>
                <a:spcPct val="100000"/>
              </a:lnSpc>
              <a:spcBef>
                <a:spcPts val="0"/>
              </a:spcBef>
              <a:spcAft>
                <a:spcPts val="300"/>
              </a:spcAft>
              <a:buNone/>
            </a:pPr>
            <a:r>
              <a:rPr lang="en-AU" sz="950" b="1" noProof="0" dirty="0">
                <a:solidFill>
                  <a:schemeClr val="tx1"/>
                </a:solidFill>
                <a:latin typeface="+mj-lt"/>
              </a:rPr>
              <a:t>Disclaimer</a:t>
            </a:r>
          </a:p>
          <a:p>
            <a:pPr marL="0" indent="0" algn="just">
              <a:lnSpc>
                <a:spcPct val="100000"/>
              </a:lnSpc>
              <a:spcBef>
                <a:spcPts val="0"/>
              </a:spcBef>
              <a:spcAft>
                <a:spcPts val="300"/>
              </a:spcAft>
              <a:buNone/>
            </a:pPr>
            <a:r>
              <a:rPr lang="en-AU" sz="950" noProof="0" dirty="0">
                <a:solidFill>
                  <a:schemeClr val="tx1"/>
                </a:solidFill>
                <a:latin typeface="+mj-lt"/>
              </a:rPr>
              <a:t>To the maximum extent permitted by law, CYP and its advisers, affiliates, related bodies corporate, directors, officers, partners, employees and agents (</a:t>
            </a:r>
            <a:r>
              <a:rPr lang="en-AU" sz="950" b="1" noProof="0" dirty="0">
                <a:solidFill>
                  <a:schemeClr val="tx1"/>
                </a:solidFill>
                <a:latin typeface="+mj-lt"/>
              </a:rPr>
              <a:t>Related Persons</a:t>
            </a:r>
            <a:r>
              <a:rPr lang="en-AU" sz="950" noProof="0" dirty="0">
                <a:solidFill>
                  <a:schemeClr val="tx1"/>
                </a:solidFill>
                <a:latin typeface="+mj-lt"/>
              </a:rPr>
              <a:t>) exclude and disclaim all liability, including without limitation for negligence, for any expenses, losses, damages or costs arising from this Presentation or reliance on anything contained in or omitted from it. To the maximum extent permitted by law, CYP and its Related Persons make no representation or warranty, express or implied, as to the currency, accuracy, reliability or completeness of information in this Presentation and disclaim any obligation or undertaking to release any update or revision to the information in this Presentation to reflect any change in expectations or assumptions. Statements made in this Presentation are made only as at the date of this Presentation. The information in this Presentation remains subject to change without notice.</a:t>
            </a:r>
          </a:p>
          <a:p>
            <a:pPr marL="0" indent="0" algn="just">
              <a:lnSpc>
                <a:spcPct val="100000"/>
              </a:lnSpc>
              <a:spcBef>
                <a:spcPts val="0"/>
              </a:spcBef>
              <a:spcAft>
                <a:spcPts val="300"/>
              </a:spcAft>
              <a:buNone/>
            </a:pPr>
            <a:endParaRPr lang="en-AU" sz="950" noProof="0" dirty="0">
              <a:latin typeface="+mj-lt"/>
            </a:endParaRPr>
          </a:p>
        </p:txBody>
      </p:sp>
      <p:sp>
        <p:nvSpPr>
          <p:cNvPr id="4" name="Slide Number Placeholder 3">
            <a:extLst>
              <a:ext uri="{FF2B5EF4-FFF2-40B4-BE49-F238E27FC236}">
                <a16:creationId xmlns:a16="http://schemas.microsoft.com/office/drawing/2014/main" id="{D1357EED-87DF-497F-8A7E-24CA481829A3}"/>
              </a:ext>
            </a:extLst>
          </p:cNvPr>
          <p:cNvSpPr>
            <a:spLocks noGrp="1"/>
          </p:cNvSpPr>
          <p:nvPr>
            <p:ph type="sldNum" sz="quarter" idx="4"/>
          </p:nvPr>
        </p:nvSpPr>
        <p:spPr/>
        <p:txBody>
          <a:bodyPr/>
          <a:lstStyle/>
          <a:p>
            <a:fld id="{32B5847F-0DEA-465B-90AF-23B6124160AE}" type="slidenum">
              <a:rPr lang="en-AU" smtClean="0"/>
              <a:pPr/>
              <a:t>2</a:t>
            </a:fld>
            <a:endParaRPr lang="en-AU"/>
          </a:p>
        </p:txBody>
      </p:sp>
      <p:sp>
        <p:nvSpPr>
          <p:cNvPr id="5" name="Title 4">
            <a:extLst>
              <a:ext uri="{FF2B5EF4-FFF2-40B4-BE49-F238E27FC236}">
                <a16:creationId xmlns:a16="http://schemas.microsoft.com/office/drawing/2014/main" id="{850C612F-A156-478A-A1D8-0DCAF97DD648}"/>
              </a:ext>
            </a:extLst>
          </p:cNvPr>
          <p:cNvSpPr>
            <a:spLocks noGrp="1"/>
          </p:cNvSpPr>
          <p:nvPr>
            <p:ph type="title"/>
          </p:nvPr>
        </p:nvSpPr>
        <p:spPr>
          <a:xfrm>
            <a:off x="407987" y="168103"/>
            <a:ext cx="11376025" cy="515388"/>
          </a:xfrm>
        </p:spPr>
        <p:txBody>
          <a:bodyPr vert="horz"/>
          <a:lstStyle/>
          <a:p>
            <a:r>
              <a:rPr lang="en-AU" sz="3400" noProof="0" dirty="0">
                <a:solidFill>
                  <a:schemeClr val="accent5"/>
                </a:solidFill>
              </a:rPr>
              <a:t>Important information</a:t>
            </a:r>
          </a:p>
        </p:txBody>
      </p:sp>
    </p:spTree>
    <p:extLst>
      <p:ext uri="{BB962C8B-B14F-4D97-AF65-F5344CB8AC3E}">
        <p14:creationId xmlns:p14="http://schemas.microsoft.com/office/powerpoint/2010/main" val="1673150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9" name="Chart 568">
            <a:extLst>
              <a:ext uri="{FF2B5EF4-FFF2-40B4-BE49-F238E27FC236}">
                <a16:creationId xmlns:a16="http://schemas.microsoft.com/office/drawing/2014/main" id="{018EC928-7091-27E1-77B1-53F2F3B3216C}"/>
              </a:ext>
            </a:extLst>
          </p:cNvPr>
          <p:cNvGraphicFramePr/>
          <p:nvPr>
            <p:custDataLst>
              <p:tags r:id="rId1"/>
            </p:custDataLst>
            <p:extLst>
              <p:ext uri="{D42A27DB-BD31-4B8C-83A1-F6EECF244321}">
                <p14:modId xmlns:p14="http://schemas.microsoft.com/office/powerpoint/2010/main" val="588374301"/>
              </p:ext>
            </p:extLst>
          </p:nvPr>
        </p:nvGraphicFramePr>
        <p:xfrm>
          <a:off x="7283516" y="1898943"/>
          <a:ext cx="3621088" cy="4117975"/>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a:extLst>
              <a:ext uri="{FF2B5EF4-FFF2-40B4-BE49-F238E27FC236}">
                <a16:creationId xmlns:a16="http://schemas.microsoft.com/office/drawing/2014/main" id="{1FA136F0-724E-402B-904B-D8DF9377A37F}"/>
              </a:ext>
            </a:extLst>
          </p:cNvPr>
          <p:cNvSpPr>
            <a:spLocks noGrp="1"/>
          </p:cNvSpPr>
          <p:nvPr>
            <p:ph type="ftr" sz="quarter" idx="23"/>
          </p:nvPr>
        </p:nvSpPr>
        <p:spPr>
          <a:xfrm>
            <a:off x="1785387" y="6147934"/>
            <a:ext cx="9122867" cy="523220"/>
          </a:xfrm>
        </p:spPr>
        <p:txBody>
          <a:bodyPr/>
          <a:lstStyle/>
          <a:p>
            <a:pPr>
              <a:defRPr/>
            </a:pPr>
            <a:r>
              <a:rPr lang="en-AU" dirty="0">
                <a:latin typeface="+mj-lt"/>
              </a:rPr>
              <a:t>1. </a:t>
            </a:r>
            <a:r>
              <a:rPr kumimoji="0" lang="en-AU" i="0" u="none" strike="noStrike" kern="1200" cap="none" spc="0" normalizeH="0" baseline="0" noProof="0" dirty="0">
                <a:ln>
                  <a:noFill/>
                </a:ln>
                <a:effectLst/>
                <a:uLnTx/>
                <a:uFillTx/>
                <a:latin typeface="+mj-lt"/>
              </a:rPr>
              <a:t>Global Graft versus Host Disease Market 2019-2029 (Reflects forecast market in 2026); 2</a:t>
            </a:r>
            <a:r>
              <a:rPr lang="en-AU" dirty="0">
                <a:latin typeface="+mj-lt"/>
                <a:cs typeface="Arial"/>
              </a:rPr>
              <a:t>. Zion Market Research, 2019 (represents global treatment market in 2025)</a:t>
            </a:r>
            <a:r>
              <a:rPr kumimoji="0" lang="en-AU" i="0" u="none" strike="noStrike" kern="1200" cap="none" spc="0" normalizeH="0" baseline="0" noProof="0" dirty="0">
                <a:ln>
                  <a:noFill/>
                </a:ln>
                <a:effectLst/>
                <a:uLnTx/>
                <a:uFillTx/>
                <a:latin typeface="+mj-lt"/>
              </a:rPr>
              <a:t>; 3. </a:t>
            </a:r>
            <a:r>
              <a:rPr lang="en-AU" dirty="0">
                <a:latin typeface="+mj-lt"/>
              </a:rPr>
              <a:t>Persistence Market Research 2018 research report: “Osteoarthritis Treatment Market: Global Industry Analysis (2012-2016) and Forecast (2017-2025) (Reflect OA market by 2025);</a:t>
            </a:r>
            <a:r>
              <a:rPr kumimoji="0" lang="en-AU" i="0" u="none" strike="noStrike" kern="1200" cap="none" spc="0" normalizeH="0" baseline="0" noProof="0" dirty="0">
                <a:ln>
                  <a:noFill/>
                </a:ln>
                <a:effectLst/>
                <a:uLnTx/>
                <a:uFillTx/>
                <a:latin typeface="+mj-lt"/>
              </a:rPr>
              <a:t> </a:t>
            </a:r>
            <a:r>
              <a:rPr kumimoji="0" lang="en-AU" i="0" u="none" strike="noStrike" kern="1200" cap="none" spc="0" normalizeH="0" baseline="0" noProof="0" dirty="0">
                <a:ln>
                  <a:noFill/>
                </a:ln>
                <a:effectLst/>
                <a:uLnTx/>
                <a:uFillTx/>
                <a:latin typeface="+mj-lt"/>
                <a:cs typeface="Arial"/>
              </a:rPr>
              <a:t>4</a:t>
            </a:r>
            <a:r>
              <a:rPr lang="en-AU" dirty="0">
                <a:latin typeface="+mj-lt"/>
                <a:cs typeface="Arial"/>
              </a:rPr>
              <a:t>. Organ Transplant Immunosuppressant Drugs Market in 2026, Grand View Research, Inc.,2019</a:t>
            </a:r>
          </a:p>
          <a:p>
            <a:pPr>
              <a:defRPr/>
            </a:pPr>
            <a:endParaRPr lang="en-AU" dirty="0">
              <a:latin typeface="+mj-lt"/>
              <a:cs typeface="Arial"/>
            </a:endParaRPr>
          </a:p>
          <a:p>
            <a:pPr>
              <a:defRPr/>
            </a:pPr>
            <a:r>
              <a:rPr lang="en-AU" dirty="0">
                <a:latin typeface="+mj-lt"/>
                <a:cs typeface="Arial"/>
              </a:rPr>
              <a:t>USYD = University of Sydney; NHMRC = National Health and Medical Research Council; LUMC = Leiden University Medical </a:t>
            </a:r>
            <a:r>
              <a:rPr lang="en-AU" dirty="0" err="1">
                <a:latin typeface="+mj-lt"/>
                <a:cs typeface="Arial"/>
              </a:rPr>
              <a:t>Center</a:t>
            </a:r>
            <a:endParaRPr lang="en-AU" dirty="0">
              <a:latin typeface="+mj-lt"/>
              <a:cs typeface="Arial"/>
            </a:endParaRPr>
          </a:p>
        </p:txBody>
      </p:sp>
      <p:sp>
        <p:nvSpPr>
          <p:cNvPr id="11" name="Slide Number Placeholder 10">
            <a:extLst>
              <a:ext uri="{FF2B5EF4-FFF2-40B4-BE49-F238E27FC236}">
                <a16:creationId xmlns:a16="http://schemas.microsoft.com/office/drawing/2014/main" id="{A0E480E7-CDC1-492A-BFA5-40EA5337B8BA}"/>
              </a:ext>
            </a:extLst>
          </p:cNvPr>
          <p:cNvSpPr>
            <a:spLocks noGrp="1"/>
          </p:cNvSpPr>
          <p:nvPr>
            <p:ph type="sldNum" sz="quarter" idx="4"/>
          </p:nvPr>
        </p:nvSpPr>
        <p:spPr/>
        <p:txBody>
          <a:bodyPr/>
          <a:lstStyle/>
          <a:p>
            <a:fld id="{32B5847F-0DEA-465B-90AF-23B6124160AE}" type="slidenum">
              <a:rPr lang="en-AU" smtClean="0">
                <a:latin typeface="+mj-lt"/>
              </a:rPr>
              <a:pPr/>
              <a:t>20</a:t>
            </a:fld>
            <a:endParaRPr lang="en-AU">
              <a:latin typeface="+mj-lt"/>
            </a:endParaRPr>
          </a:p>
        </p:txBody>
      </p:sp>
      <p:sp>
        <p:nvSpPr>
          <p:cNvPr id="6" name="Title 5">
            <a:extLst>
              <a:ext uri="{FF2B5EF4-FFF2-40B4-BE49-F238E27FC236}">
                <a16:creationId xmlns:a16="http://schemas.microsoft.com/office/drawing/2014/main" id="{F8688589-59B6-440D-B0C5-B9BC37CE06A3}"/>
              </a:ext>
            </a:extLst>
          </p:cNvPr>
          <p:cNvSpPr>
            <a:spLocks noGrp="1"/>
          </p:cNvSpPr>
          <p:nvPr>
            <p:ph type="title"/>
          </p:nvPr>
        </p:nvSpPr>
        <p:spPr>
          <a:xfrm>
            <a:off x="407987" y="278146"/>
            <a:ext cx="11376025" cy="515388"/>
          </a:xfrm>
        </p:spPr>
        <p:txBody>
          <a:bodyPr vert="horz"/>
          <a:lstStyle/>
          <a:p>
            <a:r>
              <a:rPr lang="en-GB" sz="4600" noProof="0" dirty="0">
                <a:solidFill>
                  <a:schemeClr val="accent5"/>
                </a:solidFill>
              </a:rPr>
              <a:t>Advanced and diverse clinical pipeline</a:t>
            </a:r>
            <a:endParaRPr lang="en-AU" sz="4600" noProof="0" dirty="0">
              <a:solidFill>
                <a:schemeClr val="accent5"/>
              </a:solidFill>
            </a:endParaRPr>
          </a:p>
        </p:txBody>
      </p:sp>
      <p:sp>
        <p:nvSpPr>
          <p:cNvPr id="12" name="Text Placeholder 7">
            <a:extLst>
              <a:ext uri="{FF2B5EF4-FFF2-40B4-BE49-F238E27FC236}">
                <a16:creationId xmlns:a16="http://schemas.microsoft.com/office/drawing/2014/main" id="{F7F9EB2F-6D9A-44D1-B3D6-AF5CF60BA473}"/>
              </a:ext>
            </a:extLst>
          </p:cNvPr>
          <p:cNvSpPr>
            <a:spLocks noGrp="1"/>
          </p:cNvSpPr>
          <p:nvPr>
            <p:ph type="body" sz="quarter" idx="4294967295"/>
          </p:nvPr>
        </p:nvSpPr>
        <p:spPr>
          <a:xfrm>
            <a:off x="623248" y="1285875"/>
            <a:ext cx="3946526" cy="360363"/>
          </a:xfrm>
        </p:spPr>
        <p:txBody>
          <a:bodyPr/>
          <a:lstStyle/>
          <a:p>
            <a:pPr marL="0" indent="0" algn="ctr">
              <a:buNone/>
            </a:pPr>
            <a:r>
              <a:rPr lang="en-AU" sz="2000" b="1" noProof="0" dirty="0">
                <a:latin typeface="+mj-lt"/>
              </a:rPr>
              <a:t>Indication</a:t>
            </a:r>
          </a:p>
        </p:txBody>
      </p:sp>
      <p:sp>
        <p:nvSpPr>
          <p:cNvPr id="13" name="Text Placeholder 8">
            <a:extLst>
              <a:ext uri="{FF2B5EF4-FFF2-40B4-BE49-F238E27FC236}">
                <a16:creationId xmlns:a16="http://schemas.microsoft.com/office/drawing/2014/main" id="{A522D4B8-6CAD-4786-BDFE-2184C9DFFE4C}"/>
              </a:ext>
            </a:extLst>
          </p:cNvPr>
          <p:cNvSpPr>
            <a:spLocks noGrp="1"/>
          </p:cNvSpPr>
          <p:nvPr>
            <p:ph type="body" sz="quarter" idx="4294967295"/>
          </p:nvPr>
        </p:nvSpPr>
        <p:spPr>
          <a:xfrm>
            <a:off x="6976153" y="1285875"/>
            <a:ext cx="4807164" cy="360363"/>
          </a:xfrm>
        </p:spPr>
        <p:txBody>
          <a:bodyPr/>
          <a:lstStyle/>
          <a:p>
            <a:pPr marL="0" indent="0" algn="ctr">
              <a:buNone/>
            </a:pPr>
            <a:r>
              <a:rPr lang="en-AU" sz="2000" b="1" noProof="0">
                <a:latin typeface="+mj-lt"/>
              </a:rPr>
              <a:t>Market opportunity</a:t>
            </a:r>
          </a:p>
        </p:txBody>
      </p:sp>
      <p:cxnSp>
        <p:nvCxnSpPr>
          <p:cNvPr id="15" name="Straight Arrow Connector 14">
            <a:extLst>
              <a:ext uri="{FF2B5EF4-FFF2-40B4-BE49-F238E27FC236}">
                <a16:creationId xmlns:a16="http://schemas.microsoft.com/office/drawing/2014/main" id="{79D8D7EA-EFE6-4950-9193-42A65BB431E3}"/>
              </a:ext>
            </a:extLst>
          </p:cNvPr>
          <p:cNvCxnSpPr>
            <a:cxnSpLocks/>
          </p:cNvCxnSpPr>
          <p:nvPr/>
        </p:nvCxnSpPr>
        <p:spPr>
          <a:xfrm flipV="1">
            <a:off x="415608" y="1696795"/>
            <a:ext cx="3998105" cy="6593"/>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Text Placeholder 7">
            <a:extLst>
              <a:ext uri="{FF2B5EF4-FFF2-40B4-BE49-F238E27FC236}">
                <a16:creationId xmlns:a16="http://schemas.microsoft.com/office/drawing/2014/main" id="{19127877-7771-C899-722F-17377E63C5E5}"/>
              </a:ext>
            </a:extLst>
          </p:cNvPr>
          <p:cNvSpPr txBox="1">
            <a:spLocks/>
          </p:cNvSpPr>
          <p:nvPr/>
        </p:nvSpPr>
        <p:spPr>
          <a:xfrm>
            <a:off x="4514209" y="1285875"/>
            <a:ext cx="2615435" cy="3603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000" b="1">
                <a:latin typeface="+mj-lt"/>
              </a:rPr>
              <a:t>Trial phase</a:t>
            </a:r>
          </a:p>
        </p:txBody>
      </p:sp>
      <p:cxnSp>
        <p:nvCxnSpPr>
          <p:cNvPr id="21" name="Straight Arrow Connector 20">
            <a:extLst>
              <a:ext uri="{FF2B5EF4-FFF2-40B4-BE49-F238E27FC236}">
                <a16:creationId xmlns:a16="http://schemas.microsoft.com/office/drawing/2014/main" id="{B5D524B6-B65F-E8BC-F794-EDFDEE58EF5A}"/>
              </a:ext>
            </a:extLst>
          </p:cNvPr>
          <p:cNvCxnSpPr>
            <a:cxnSpLocks/>
          </p:cNvCxnSpPr>
          <p:nvPr/>
        </p:nvCxnSpPr>
        <p:spPr>
          <a:xfrm>
            <a:off x="4610765" y="1696795"/>
            <a:ext cx="2422322" cy="0"/>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3BD22C1-AFB2-33C5-D4C1-78FC2596CB57}"/>
              </a:ext>
            </a:extLst>
          </p:cNvPr>
          <p:cNvSpPr txBox="1"/>
          <p:nvPr/>
        </p:nvSpPr>
        <p:spPr>
          <a:xfrm>
            <a:off x="4610766" y="2056643"/>
            <a:ext cx="2615434" cy="826420"/>
          </a:xfrm>
          <a:prstGeom prst="rect">
            <a:avLst/>
          </a:prstGeom>
          <a:solidFill>
            <a:schemeClr val="bg1">
              <a:lumMod val="95000"/>
            </a:schemeClr>
          </a:solidFill>
          <a:ln w="19050">
            <a:solidFill>
              <a:schemeClr val="accent5"/>
            </a:solidFill>
          </a:ln>
        </p:spPr>
        <p:txBody>
          <a:bodyPr wrap="square" rtlCol="0" anchor="ctr">
            <a:noAutofit/>
          </a:bodyPr>
          <a:lstStyle/>
          <a:p>
            <a:pPr algn="ctr">
              <a:defRPr/>
            </a:pPr>
            <a:r>
              <a:rPr kumimoji="0" lang="en-AU" sz="1400" b="1" i="0" u="none" strike="noStrike" kern="1200" cap="none" spc="0" normalizeH="0" baseline="0" noProof="0" dirty="0">
                <a:ln>
                  <a:noFill/>
                </a:ln>
                <a:effectLst/>
                <a:uLnTx/>
                <a:uFillTx/>
                <a:latin typeface="+mj-lt"/>
                <a:ea typeface="Lato" panose="020F0502020204030203" pitchFamily="34" charset="0"/>
                <a:cs typeface="Calibri" panose="020F0502020204030204" pitchFamily="34" charset="0"/>
                <a:sym typeface="Calibri" panose="020F0502020204030204" pitchFamily="34" charset="0"/>
              </a:rPr>
              <a:t>Phase 2 underway</a:t>
            </a:r>
            <a:endParaRPr kumimoji="0" lang="en-AU" sz="1400" b="1" i="0" u="none" strike="noStrike" kern="1200" cap="none" spc="0" normalizeH="0" baseline="30000" noProof="0" dirty="0">
              <a:ln>
                <a:noFill/>
              </a:ln>
              <a:effectLst/>
              <a:uLnTx/>
              <a:uFillTx/>
              <a:latin typeface="+mj-lt"/>
              <a:ea typeface="Lato" panose="020F0502020204030203" pitchFamily="34" charset="0"/>
              <a:cs typeface="Calibri" panose="020F0502020204030204" pitchFamily="34" charset="0"/>
              <a:sym typeface="Calibri" panose="020F0502020204030204" pitchFamily="34" charset="0"/>
            </a:endParaRPr>
          </a:p>
        </p:txBody>
      </p:sp>
      <p:sp>
        <p:nvSpPr>
          <p:cNvPr id="22" name="TextBox 21">
            <a:extLst>
              <a:ext uri="{FF2B5EF4-FFF2-40B4-BE49-F238E27FC236}">
                <a16:creationId xmlns:a16="http://schemas.microsoft.com/office/drawing/2014/main" id="{0EFF3A1F-1590-EED5-9895-3D9E32A9136F}"/>
              </a:ext>
            </a:extLst>
          </p:cNvPr>
          <p:cNvSpPr txBox="1"/>
          <p:nvPr/>
        </p:nvSpPr>
        <p:spPr>
          <a:xfrm>
            <a:off x="4610765" y="5019861"/>
            <a:ext cx="2615435" cy="826420"/>
          </a:xfrm>
          <a:prstGeom prst="rect">
            <a:avLst/>
          </a:prstGeom>
          <a:solidFill>
            <a:schemeClr val="bg1">
              <a:lumMod val="95000"/>
            </a:schemeClr>
          </a:solidFill>
          <a:ln w="19050">
            <a:solidFill>
              <a:schemeClr val="accent1"/>
            </a:solidFill>
          </a:ln>
        </p:spPr>
        <p:txBody>
          <a:bodyPr wrap="square" rtlCol="0" anchor="ctr">
            <a:noAutofit/>
          </a:bodyPr>
          <a:lstStyle/>
          <a:p>
            <a:pPr algn="ctr" fontAlgn="base">
              <a:spcBef>
                <a:spcPct val="0"/>
              </a:spcBef>
              <a:spcAft>
                <a:spcPct val="0"/>
              </a:spcAft>
            </a:pPr>
            <a:r>
              <a:rPr kumimoji="0" lang="en-AU" sz="1400" b="1" i="0" u="none" strike="noStrike" kern="1200" cap="none" spc="0" normalizeH="0" baseline="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t>Phase 1 approved </a:t>
            </a:r>
            <a:endParaRPr kumimoji="0" lang="en-AU" sz="1400" i="0" u="none" strike="noStrike" kern="1200" cap="none" spc="0" normalizeH="0" baseline="3000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endParaRPr>
          </a:p>
        </p:txBody>
      </p:sp>
      <p:cxnSp>
        <p:nvCxnSpPr>
          <p:cNvPr id="17" name="Straight Arrow Connector 16">
            <a:extLst>
              <a:ext uri="{FF2B5EF4-FFF2-40B4-BE49-F238E27FC236}">
                <a16:creationId xmlns:a16="http://schemas.microsoft.com/office/drawing/2014/main" id="{71C7FE48-F3B0-415E-B877-83286D18029B}"/>
              </a:ext>
            </a:extLst>
          </p:cNvPr>
          <p:cNvCxnSpPr>
            <a:cxnSpLocks/>
          </p:cNvCxnSpPr>
          <p:nvPr/>
        </p:nvCxnSpPr>
        <p:spPr>
          <a:xfrm>
            <a:off x="7230140" y="1703388"/>
            <a:ext cx="4556299" cy="24710"/>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34" name="Group 533">
            <a:extLst>
              <a:ext uri="{FF2B5EF4-FFF2-40B4-BE49-F238E27FC236}">
                <a16:creationId xmlns:a16="http://schemas.microsoft.com/office/drawing/2014/main" id="{963B2B78-64E5-069C-B28D-E65BF1D327B1}"/>
              </a:ext>
            </a:extLst>
          </p:cNvPr>
          <p:cNvGrpSpPr/>
          <p:nvPr/>
        </p:nvGrpSpPr>
        <p:grpSpPr>
          <a:xfrm>
            <a:off x="787180" y="5019861"/>
            <a:ext cx="3626534" cy="826420"/>
            <a:chOff x="738370" y="5019861"/>
            <a:chExt cx="3623763" cy="826420"/>
          </a:xfrm>
          <a:solidFill>
            <a:schemeClr val="accent1"/>
          </a:solidFill>
        </p:grpSpPr>
        <p:sp>
          <p:nvSpPr>
            <p:cNvPr id="60" name="TextBox 59">
              <a:extLst>
                <a:ext uri="{FF2B5EF4-FFF2-40B4-BE49-F238E27FC236}">
                  <a16:creationId xmlns:a16="http://schemas.microsoft.com/office/drawing/2014/main" id="{76B3C7DE-0A34-49A3-A5E2-46BB71E96F17}"/>
                </a:ext>
              </a:extLst>
            </p:cNvPr>
            <p:cNvSpPr txBox="1"/>
            <p:nvPr/>
          </p:nvSpPr>
          <p:spPr>
            <a:xfrm>
              <a:off x="738370" y="5019861"/>
              <a:ext cx="3623763" cy="8264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360000" lvl="0">
                <a:defRPr sz="1200">
                  <a:solidFill>
                    <a:srgbClr val="FFFFFF"/>
                  </a:solidFill>
                  <a:ea typeface="Lato" panose="020F0502020204030203"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AU">
                <a:latin typeface="+mj-lt"/>
                <a:sym typeface="Calibri" panose="020F0502020204030204" pitchFamily="34" charset="0"/>
              </a:endParaRPr>
            </a:p>
          </p:txBody>
        </p:sp>
        <p:grpSp>
          <p:nvGrpSpPr>
            <p:cNvPr id="16" name="Group 15">
              <a:extLst>
                <a:ext uri="{FF2B5EF4-FFF2-40B4-BE49-F238E27FC236}">
                  <a16:creationId xmlns:a16="http://schemas.microsoft.com/office/drawing/2014/main" id="{377F654A-D80C-1B52-9D63-36714F9AF0AD}"/>
                </a:ext>
              </a:extLst>
            </p:cNvPr>
            <p:cNvGrpSpPr/>
            <p:nvPr/>
          </p:nvGrpSpPr>
          <p:grpSpPr>
            <a:xfrm>
              <a:off x="831974" y="5244776"/>
              <a:ext cx="376589" cy="376589"/>
              <a:chOff x="-308075" y="4527918"/>
              <a:chExt cx="388444" cy="416464"/>
            </a:xfrm>
            <a:grpFill/>
          </p:grpSpPr>
          <p:sp>
            <p:nvSpPr>
              <p:cNvPr id="65" name="Oval 64">
                <a:extLst>
                  <a:ext uri="{FF2B5EF4-FFF2-40B4-BE49-F238E27FC236}">
                    <a16:creationId xmlns:a16="http://schemas.microsoft.com/office/drawing/2014/main" id="{D063B47A-F2DA-46EA-9D4A-11E1CCE6F137}"/>
                  </a:ext>
                </a:extLst>
              </p:cNvPr>
              <p:cNvSpPr/>
              <p:nvPr/>
            </p:nvSpPr>
            <p:spPr>
              <a:xfrm>
                <a:off x="-308075" y="4527918"/>
                <a:ext cx="388444" cy="416464"/>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p:txBody>
          </p:sp>
          <p:pic>
            <p:nvPicPr>
              <p:cNvPr id="69" name="Graphic 68" descr="Kidneys">
                <a:extLst>
                  <a:ext uri="{FF2B5EF4-FFF2-40B4-BE49-F238E27FC236}">
                    <a16:creationId xmlns:a16="http://schemas.microsoft.com/office/drawing/2014/main" id="{4D46883B-EA10-45E4-B335-974055C804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078" y="4593925"/>
                <a:ext cx="284450" cy="284450"/>
              </a:xfrm>
              <a:prstGeom prst="rect">
                <a:avLst/>
              </a:prstGeom>
            </p:spPr>
          </p:pic>
        </p:grpSp>
        <p:sp>
          <p:nvSpPr>
            <p:cNvPr id="31" name="TextBox 30">
              <a:extLst>
                <a:ext uri="{FF2B5EF4-FFF2-40B4-BE49-F238E27FC236}">
                  <a16:creationId xmlns:a16="http://schemas.microsoft.com/office/drawing/2014/main" id="{1ED5EBE0-771D-51F4-C0CD-EFCEB3A0674F}"/>
                </a:ext>
              </a:extLst>
            </p:cNvPr>
            <p:cNvSpPr txBox="1"/>
            <p:nvPr/>
          </p:nvSpPr>
          <p:spPr>
            <a:xfrm>
              <a:off x="1199265" y="5040135"/>
              <a:ext cx="2632083" cy="769441"/>
            </a:xfrm>
            <a:prstGeom prst="rect">
              <a:avLst/>
            </a:prstGeom>
            <a:grpFill/>
          </p:spPr>
          <p:txBody>
            <a:bodyPr wrap="square">
              <a:spAutoFit/>
            </a:bodyPr>
            <a:lstStyle/>
            <a:p>
              <a:pPr>
                <a:spcAft>
                  <a:spcPts val="300"/>
                </a:spcAft>
              </a:pPr>
              <a:r>
                <a:rPr lang="en-AU" sz="1400" dirty="0">
                  <a:solidFill>
                    <a:schemeClr val="bg1"/>
                  </a:solidFill>
                  <a:latin typeface="+mj-lt"/>
                  <a:sym typeface="Calibri" panose="020F0502020204030204" pitchFamily="34" charset="0"/>
                </a:rPr>
                <a:t>Renal Transplantation (Renal)</a:t>
              </a:r>
            </a:p>
            <a:p>
              <a:pPr>
                <a:spcAft>
                  <a:spcPts val="300"/>
                </a:spcAft>
              </a:pPr>
              <a:r>
                <a:rPr lang="en-AU" sz="1400" dirty="0">
                  <a:solidFill>
                    <a:schemeClr val="bg1"/>
                  </a:solidFill>
                  <a:latin typeface="+mj-lt"/>
                  <a:sym typeface="Calibri" panose="020F0502020204030204" pitchFamily="34" charset="0"/>
                </a:rPr>
                <a:t>CYP-001</a:t>
              </a:r>
            </a:p>
            <a:p>
              <a:r>
                <a:rPr lang="en-AU" sz="1100" i="1" dirty="0">
                  <a:solidFill>
                    <a:schemeClr val="bg1"/>
                  </a:solidFill>
                  <a:latin typeface="+mj-lt"/>
                  <a:sym typeface="Calibri" panose="020F0502020204030204" pitchFamily="34" charset="0"/>
                </a:rPr>
                <a:t>(managed and funded by LUMC)</a:t>
              </a:r>
            </a:p>
          </p:txBody>
        </p:sp>
      </p:grpSp>
      <p:sp>
        <p:nvSpPr>
          <p:cNvPr id="26" name="TextBox 25">
            <a:extLst>
              <a:ext uri="{FF2B5EF4-FFF2-40B4-BE49-F238E27FC236}">
                <a16:creationId xmlns:a16="http://schemas.microsoft.com/office/drawing/2014/main" id="{915D9D7E-E0B3-2B93-6842-29837184D5C6}"/>
              </a:ext>
            </a:extLst>
          </p:cNvPr>
          <p:cNvSpPr txBox="1"/>
          <p:nvPr/>
        </p:nvSpPr>
        <p:spPr>
          <a:xfrm>
            <a:off x="4610765" y="3044382"/>
            <a:ext cx="2615435" cy="826420"/>
          </a:xfrm>
          <a:prstGeom prst="rect">
            <a:avLst/>
          </a:prstGeom>
          <a:solidFill>
            <a:schemeClr val="bg1">
              <a:lumMod val="95000"/>
            </a:schemeClr>
          </a:solidFill>
          <a:ln w="19050">
            <a:solidFill>
              <a:schemeClr val="accent4"/>
            </a:solidFill>
          </a:ln>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t>Phase 1 underway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t>(patient enrolment</a:t>
            </a:r>
            <a:r>
              <a:rPr lang="en-AU" sz="1400" b="1" dirty="0">
                <a:solidFill>
                  <a:sysClr val="windowText" lastClr="000000"/>
                </a:solidFill>
                <a:latin typeface="+mj-lt"/>
                <a:ea typeface="Lato" panose="020F0502020204030203" pitchFamily="34" charset="0"/>
                <a:cs typeface="Calibri" panose="020F0502020204030204" pitchFamily="34" charset="0"/>
                <a:sym typeface="Calibri" panose="020F0502020204030204" pitchFamily="34" charset="0"/>
              </a:rPr>
              <a:t> complete)</a:t>
            </a:r>
            <a:endParaRPr kumimoji="0" lang="en-AU" sz="1400" b="1" i="0" u="none" strike="noStrike" kern="1200" cap="none" spc="0" normalizeH="0" baseline="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endParaRPr>
          </a:p>
        </p:txBody>
      </p:sp>
      <p:grpSp>
        <p:nvGrpSpPr>
          <p:cNvPr id="532" name="Group 531">
            <a:extLst>
              <a:ext uri="{FF2B5EF4-FFF2-40B4-BE49-F238E27FC236}">
                <a16:creationId xmlns:a16="http://schemas.microsoft.com/office/drawing/2014/main" id="{D83183DE-E597-CA63-A0D8-BF798D87D47C}"/>
              </a:ext>
            </a:extLst>
          </p:cNvPr>
          <p:cNvGrpSpPr/>
          <p:nvPr/>
        </p:nvGrpSpPr>
        <p:grpSpPr>
          <a:xfrm>
            <a:off x="787180" y="3044382"/>
            <a:ext cx="3626534" cy="826420"/>
            <a:chOff x="714142" y="3060634"/>
            <a:chExt cx="3623763" cy="826420"/>
          </a:xfrm>
        </p:grpSpPr>
        <p:sp>
          <p:nvSpPr>
            <p:cNvPr id="66" name="Rectangle 65">
              <a:extLst>
                <a:ext uri="{FF2B5EF4-FFF2-40B4-BE49-F238E27FC236}">
                  <a16:creationId xmlns:a16="http://schemas.microsoft.com/office/drawing/2014/main" id="{330F4E98-A531-4658-81D0-75DAA1B6CE28}"/>
                </a:ext>
              </a:extLst>
            </p:cNvPr>
            <p:cNvSpPr/>
            <p:nvPr/>
          </p:nvSpPr>
          <p:spPr>
            <a:xfrm>
              <a:off x="714142" y="3060634"/>
              <a:ext cx="3623763" cy="8264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a:defRPr/>
              </a:pPr>
              <a:endParaRPr lang="en-AU" sz="1200" baseline="30000">
                <a:solidFill>
                  <a:schemeClr val="bg1"/>
                </a:solidFill>
                <a:latin typeface="+mj-lt"/>
                <a:ea typeface="Lato" panose="020F0502020204030203" pitchFamily="34" charset="0"/>
                <a:cs typeface="Calibri" panose="020F0502020204030204" pitchFamily="34" charset="0"/>
                <a:sym typeface="Calibri" panose="020F0502020204030204" pitchFamily="34" charset="0"/>
              </a:endParaRPr>
            </a:p>
          </p:txBody>
        </p:sp>
        <p:grpSp>
          <p:nvGrpSpPr>
            <p:cNvPr id="67" name="Group 66">
              <a:extLst>
                <a:ext uri="{FF2B5EF4-FFF2-40B4-BE49-F238E27FC236}">
                  <a16:creationId xmlns:a16="http://schemas.microsoft.com/office/drawing/2014/main" id="{9E47A8AE-3AFA-46D5-A3B5-C8C0EA73F204}"/>
                </a:ext>
              </a:extLst>
            </p:cNvPr>
            <p:cNvGrpSpPr/>
            <p:nvPr/>
          </p:nvGrpSpPr>
          <p:grpSpPr>
            <a:xfrm>
              <a:off x="831974" y="3285549"/>
              <a:ext cx="376589" cy="376589"/>
              <a:chOff x="683387" y="2547256"/>
              <a:chExt cx="416464" cy="416464"/>
            </a:xfrm>
          </p:grpSpPr>
          <p:sp>
            <p:nvSpPr>
              <p:cNvPr id="73" name="Oval 72">
                <a:extLst>
                  <a:ext uri="{FF2B5EF4-FFF2-40B4-BE49-F238E27FC236}">
                    <a16:creationId xmlns:a16="http://schemas.microsoft.com/office/drawing/2014/main" id="{993531B3-3A44-4F3A-906B-D0FE7FEA8C5B}"/>
                  </a:ext>
                </a:extLst>
              </p:cNvPr>
              <p:cNvSpPr/>
              <p:nvPr/>
            </p:nvSpPr>
            <p:spPr>
              <a:xfrm>
                <a:off x="683387" y="2547256"/>
                <a:ext cx="416464" cy="416464"/>
              </a:xfrm>
              <a:prstGeom prst="ellipse">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ndParaRPr>
              </a:p>
            </p:txBody>
          </p:sp>
          <p:pic>
            <p:nvPicPr>
              <p:cNvPr id="75" name="Picture 74">
                <a:extLst>
                  <a:ext uri="{FF2B5EF4-FFF2-40B4-BE49-F238E27FC236}">
                    <a16:creationId xmlns:a16="http://schemas.microsoft.com/office/drawing/2014/main" id="{F774F8B3-A77F-4942-8A66-FBC5EE90C796}"/>
                  </a:ext>
                </a:extLst>
              </p:cNvPr>
              <p:cNvPicPr>
                <a:picLocks noChangeAspect="1"/>
              </p:cNvPicPr>
              <p:nvPr/>
            </p:nvPicPr>
            <p:blipFill>
              <a:blip r:embed="rId7">
                <a:biLevel thresh="75000"/>
              </a:blip>
              <a:stretch>
                <a:fillRect/>
              </a:stretch>
            </p:blipFill>
            <p:spPr>
              <a:xfrm>
                <a:off x="809047" y="2672916"/>
                <a:ext cx="165145" cy="165145"/>
              </a:xfrm>
              <a:prstGeom prst="rect">
                <a:avLst/>
              </a:prstGeom>
            </p:spPr>
          </p:pic>
        </p:grpSp>
        <p:sp>
          <p:nvSpPr>
            <p:cNvPr id="33" name="TextBox 32">
              <a:extLst>
                <a:ext uri="{FF2B5EF4-FFF2-40B4-BE49-F238E27FC236}">
                  <a16:creationId xmlns:a16="http://schemas.microsoft.com/office/drawing/2014/main" id="{C316D2C5-240F-6709-5D0D-7B246BEF928E}"/>
                </a:ext>
              </a:extLst>
            </p:cNvPr>
            <p:cNvSpPr txBox="1"/>
            <p:nvPr/>
          </p:nvSpPr>
          <p:spPr>
            <a:xfrm>
              <a:off x="1199265" y="3208640"/>
              <a:ext cx="2632083" cy="523220"/>
            </a:xfrm>
            <a:prstGeom prst="rect">
              <a:avLst/>
            </a:prstGeom>
            <a:noFill/>
          </p:spPr>
          <p:txBody>
            <a:bodyPr wrap="square">
              <a:spAutoFit/>
            </a:bodyPr>
            <a:lstStyle/>
            <a:p>
              <a:pPr>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Diabetic Foot Ulcers (DFU)</a:t>
              </a:r>
            </a:p>
            <a:p>
              <a:pPr>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CYP-006TK</a:t>
              </a:r>
            </a:p>
          </p:txBody>
        </p:sp>
      </p:grpSp>
      <p:grpSp>
        <p:nvGrpSpPr>
          <p:cNvPr id="531" name="Group 530">
            <a:extLst>
              <a:ext uri="{FF2B5EF4-FFF2-40B4-BE49-F238E27FC236}">
                <a16:creationId xmlns:a16="http://schemas.microsoft.com/office/drawing/2014/main" id="{BE0D5A3B-8899-935F-4C0C-44D2BEF8B43C}"/>
              </a:ext>
            </a:extLst>
          </p:cNvPr>
          <p:cNvGrpSpPr/>
          <p:nvPr/>
        </p:nvGrpSpPr>
        <p:grpSpPr>
          <a:xfrm>
            <a:off x="787076" y="2056643"/>
            <a:ext cx="3762334" cy="966942"/>
            <a:chOff x="738370" y="2056642"/>
            <a:chExt cx="3759459" cy="966942"/>
          </a:xfrm>
        </p:grpSpPr>
        <p:sp>
          <p:nvSpPr>
            <p:cNvPr id="47" name="Rectangle 46">
              <a:extLst>
                <a:ext uri="{FF2B5EF4-FFF2-40B4-BE49-F238E27FC236}">
                  <a16:creationId xmlns:a16="http://schemas.microsoft.com/office/drawing/2014/main" id="{4373FC75-6581-462B-8B0C-2DB2536FEA18}"/>
                </a:ext>
              </a:extLst>
            </p:cNvPr>
            <p:cNvSpPr/>
            <p:nvPr/>
          </p:nvSpPr>
          <p:spPr>
            <a:xfrm>
              <a:off x="738370" y="2056642"/>
              <a:ext cx="3623763" cy="8264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lvl="0">
                <a:defRPr/>
              </a:pPr>
              <a:endParaRPr lang="en-AU" sz="1200" baseline="30000">
                <a:solidFill>
                  <a:srgbClr val="FFFFFF"/>
                </a:solidFill>
                <a:latin typeface="+mj-lt"/>
                <a:ea typeface="Lato" panose="020F0502020204030203" pitchFamily="34" charset="0"/>
                <a:cs typeface="Calibri" panose="020F0502020204030204" pitchFamily="34" charset="0"/>
                <a:sym typeface="Calibri" panose="020F0502020204030204" pitchFamily="34" charset="0"/>
              </a:endParaRPr>
            </a:p>
          </p:txBody>
        </p:sp>
        <p:grpSp>
          <p:nvGrpSpPr>
            <p:cNvPr id="79" name="Group 78">
              <a:extLst>
                <a:ext uri="{FF2B5EF4-FFF2-40B4-BE49-F238E27FC236}">
                  <a16:creationId xmlns:a16="http://schemas.microsoft.com/office/drawing/2014/main" id="{B8EA43B9-C831-4F1E-8B96-EF8B0383E9E8}"/>
                </a:ext>
              </a:extLst>
            </p:cNvPr>
            <p:cNvGrpSpPr/>
            <p:nvPr/>
          </p:nvGrpSpPr>
          <p:grpSpPr>
            <a:xfrm>
              <a:off x="831973" y="2281558"/>
              <a:ext cx="376589" cy="376589"/>
              <a:chOff x="551256" y="2495862"/>
              <a:chExt cx="388445" cy="416464"/>
            </a:xfrm>
          </p:grpSpPr>
          <p:sp>
            <p:nvSpPr>
              <p:cNvPr id="80" name="Oval 79">
                <a:extLst>
                  <a:ext uri="{FF2B5EF4-FFF2-40B4-BE49-F238E27FC236}">
                    <a16:creationId xmlns:a16="http://schemas.microsoft.com/office/drawing/2014/main" id="{9876F399-CFC8-4F1F-B41F-C22EA1213D9A}"/>
                  </a:ext>
                </a:extLst>
              </p:cNvPr>
              <p:cNvSpPr/>
              <p:nvPr/>
            </p:nvSpPr>
            <p:spPr>
              <a:xfrm>
                <a:off x="551256" y="2495862"/>
                <a:ext cx="388445" cy="416464"/>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p:txBody>
          </p:sp>
          <p:grpSp>
            <p:nvGrpSpPr>
              <p:cNvPr id="81" name="Group 80">
                <a:extLst>
                  <a:ext uri="{FF2B5EF4-FFF2-40B4-BE49-F238E27FC236}">
                    <a16:creationId xmlns:a16="http://schemas.microsoft.com/office/drawing/2014/main" id="{2DC28144-7B0E-4F2E-AC67-32F9BFFEE2A6}"/>
                  </a:ext>
                </a:extLst>
              </p:cNvPr>
              <p:cNvGrpSpPr/>
              <p:nvPr/>
            </p:nvGrpSpPr>
            <p:grpSpPr>
              <a:xfrm>
                <a:off x="626599" y="2580659"/>
                <a:ext cx="237806" cy="246828"/>
                <a:chOff x="6354311" y="3388457"/>
                <a:chExt cx="762318" cy="738034"/>
              </a:xfrm>
              <a:solidFill>
                <a:schemeClr val="tx1"/>
              </a:solidFill>
            </p:grpSpPr>
            <p:sp>
              <p:nvSpPr>
                <p:cNvPr id="82" name="Oval 81">
                  <a:extLst>
                    <a:ext uri="{FF2B5EF4-FFF2-40B4-BE49-F238E27FC236}">
                      <a16:creationId xmlns:a16="http://schemas.microsoft.com/office/drawing/2014/main" id="{F2EA98F2-762B-496C-AB42-F99D8340A3A0}"/>
                    </a:ext>
                  </a:extLst>
                </p:cNvPr>
                <p:cNvSpPr/>
                <p:nvPr/>
              </p:nvSpPr>
              <p:spPr>
                <a:xfrm>
                  <a:off x="6473524" y="3388457"/>
                  <a:ext cx="87953" cy="8795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84" name="Oval 83">
                  <a:extLst>
                    <a:ext uri="{FF2B5EF4-FFF2-40B4-BE49-F238E27FC236}">
                      <a16:creationId xmlns:a16="http://schemas.microsoft.com/office/drawing/2014/main" id="{D751CC9F-97EF-4F63-A4DC-EBDEF75EBF3F}"/>
                    </a:ext>
                  </a:extLst>
                </p:cNvPr>
                <p:cNvSpPr/>
                <p:nvPr/>
              </p:nvSpPr>
              <p:spPr>
                <a:xfrm>
                  <a:off x="6701549" y="4038538"/>
                  <a:ext cx="87953" cy="87953"/>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95" name="Oval 94">
                  <a:extLst>
                    <a:ext uri="{FF2B5EF4-FFF2-40B4-BE49-F238E27FC236}">
                      <a16:creationId xmlns:a16="http://schemas.microsoft.com/office/drawing/2014/main" id="{C601E7C1-939F-4FF4-8FB3-ECEC067B83F4}"/>
                    </a:ext>
                  </a:extLst>
                </p:cNvPr>
                <p:cNvSpPr/>
                <p:nvPr/>
              </p:nvSpPr>
              <p:spPr>
                <a:xfrm>
                  <a:off x="6356226" y="3984952"/>
                  <a:ext cx="45134" cy="4513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108" name="Oval 107">
                  <a:extLst>
                    <a:ext uri="{FF2B5EF4-FFF2-40B4-BE49-F238E27FC236}">
                      <a16:creationId xmlns:a16="http://schemas.microsoft.com/office/drawing/2014/main" id="{B15046C0-8BCE-4BF4-BF2A-9307A15C283E}"/>
                    </a:ext>
                  </a:extLst>
                </p:cNvPr>
                <p:cNvSpPr/>
                <p:nvPr/>
              </p:nvSpPr>
              <p:spPr>
                <a:xfrm>
                  <a:off x="6784699" y="3440503"/>
                  <a:ext cx="171395" cy="171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116" name="Oval 115">
                  <a:extLst>
                    <a:ext uri="{FF2B5EF4-FFF2-40B4-BE49-F238E27FC236}">
                      <a16:creationId xmlns:a16="http://schemas.microsoft.com/office/drawing/2014/main" id="{359A216B-CD43-44FC-8D3B-972532B03780}"/>
                    </a:ext>
                  </a:extLst>
                </p:cNvPr>
                <p:cNvSpPr/>
                <p:nvPr/>
              </p:nvSpPr>
              <p:spPr>
                <a:xfrm>
                  <a:off x="6561477" y="3749668"/>
                  <a:ext cx="171395" cy="171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117" name="Oval 116">
                  <a:extLst>
                    <a:ext uri="{FF2B5EF4-FFF2-40B4-BE49-F238E27FC236}">
                      <a16:creationId xmlns:a16="http://schemas.microsoft.com/office/drawing/2014/main" id="{F1296FFA-23D6-499C-AA96-19182CAAE896}"/>
                    </a:ext>
                  </a:extLst>
                </p:cNvPr>
                <p:cNvSpPr/>
                <p:nvPr/>
              </p:nvSpPr>
              <p:spPr>
                <a:xfrm>
                  <a:off x="6945234" y="3857993"/>
                  <a:ext cx="171395" cy="17139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118" name="Oval 117">
                  <a:extLst>
                    <a:ext uri="{FF2B5EF4-FFF2-40B4-BE49-F238E27FC236}">
                      <a16:creationId xmlns:a16="http://schemas.microsoft.com/office/drawing/2014/main" id="{A37802D2-01C6-4413-98D4-4F08A7E9DF87}"/>
                    </a:ext>
                  </a:extLst>
                </p:cNvPr>
                <p:cNvSpPr/>
                <p:nvPr/>
              </p:nvSpPr>
              <p:spPr>
                <a:xfrm>
                  <a:off x="6762132" y="3650314"/>
                  <a:ext cx="45134" cy="45134"/>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sp>
              <p:nvSpPr>
                <p:cNvPr id="119" name="Oval 118">
                  <a:extLst>
                    <a:ext uri="{FF2B5EF4-FFF2-40B4-BE49-F238E27FC236}">
                      <a16:creationId xmlns:a16="http://schemas.microsoft.com/office/drawing/2014/main" id="{71AAC8F0-3A3D-426C-B391-6C1E3A8C822F}"/>
                    </a:ext>
                  </a:extLst>
                </p:cNvPr>
                <p:cNvSpPr/>
                <p:nvPr/>
              </p:nvSpPr>
              <p:spPr>
                <a:xfrm>
                  <a:off x="6354311" y="3614348"/>
                  <a:ext cx="117065" cy="117065"/>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FFFFFF"/>
                    </a:solidFill>
                    <a:effectLst/>
                    <a:uLnTx/>
                    <a:uFillTx/>
                    <a:latin typeface="+mj-lt"/>
                  </a:endParaRPr>
                </a:p>
              </p:txBody>
            </p:sp>
          </p:grpSp>
        </p:grpSp>
        <p:sp>
          <p:nvSpPr>
            <p:cNvPr id="36" name="TextBox 35">
              <a:extLst>
                <a:ext uri="{FF2B5EF4-FFF2-40B4-BE49-F238E27FC236}">
                  <a16:creationId xmlns:a16="http://schemas.microsoft.com/office/drawing/2014/main" id="{9870A02A-EB3C-ECF5-E35D-2C1197C10624}"/>
                </a:ext>
              </a:extLst>
            </p:cNvPr>
            <p:cNvSpPr txBox="1"/>
            <p:nvPr/>
          </p:nvSpPr>
          <p:spPr>
            <a:xfrm>
              <a:off x="1199265" y="2069477"/>
              <a:ext cx="3298564" cy="954107"/>
            </a:xfrm>
            <a:prstGeom prst="rect">
              <a:avLst/>
            </a:prstGeom>
            <a:noFill/>
          </p:spPr>
          <p:txBody>
            <a:bodyPr wrap="square">
              <a:spAutoFit/>
            </a:bodyPr>
            <a:lstStyle/>
            <a:p>
              <a:pPr lvl="0">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Acute Graft vs Host Disease (</a:t>
              </a:r>
              <a:r>
                <a:rPr lang="en-AU" sz="1400" dirty="0" err="1">
                  <a:solidFill>
                    <a:schemeClr val="bg1"/>
                  </a:solidFill>
                  <a:latin typeface="+mj-lt"/>
                  <a:ea typeface="Lato" panose="020F0502020204030203" pitchFamily="34" charset="0"/>
                  <a:cs typeface="Calibri" panose="020F0502020204030204" pitchFamily="34" charset="0"/>
                  <a:sym typeface="Calibri" panose="020F0502020204030204" pitchFamily="34" charset="0"/>
                </a:rPr>
                <a:t>aGvHD</a:t>
              </a: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a:t>
              </a:r>
            </a:p>
            <a:p>
              <a:pPr lvl="0">
                <a:spcAft>
                  <a:spcPts val="300"/>
                </a:spcAft>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CYP-001</a:t>
              </a:r>
            </a:p>
            <a:p>
              <a:pPr>
                <a:defRPr/>
              </a:pPr>
              <a:r>
                <a:rPr lang="en-AU" sz="1200" i="1"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(FDA Orphan Designation)</a:t>
              </a:r>
            </a:p>
            <a:p>
              <a:pPr lvl="0">
                <a:defRPr/>
              </a:pPr>
              <a:endPar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endParaRPr>
            </a:p>
          </p:txBody>
        </p:sp>
      </p:grpSp>
      <p:sp>
        <p:nvSpPr>
          <p:cNvPr id="110" name="TextBox 109">
            <a:extLst>
              <a:ext uri="{FF2B5EF4-FFF2-40B4-BE49-F238E27FC236}">
                <a16:creationId xmlns:a16="http://schemas.microsoft.com/office/drawing/2014/main" id="{E22AC7EE-1078-4EA1-AD8C-AB87B51582A8}"/>
              </a:ext>
            </a:extLst>
          </p:cNvPr>
          <p:cNvSpPr txBox="1"/>
          <p:nvPr/>
        </p:nvSpPr>
        <p:spPr>
          <a:xfrm>
            <a:off x="9162950" y="5279159"/>
            <a:ext cx="1243013" cy="307777"/>
          </a:xfrm>
          <a:prstGeom prst="rect">
            <a:avLst/>
          </a:prstGeom>
          <a:noFill/>
        </p:spPr>
        <p:txBody>
          <a:bodyPr wrap="square" rtlCol="0">
            <a:spAutoFit/>
          </a:bodyPr>
          <a:lstStyle/>
          <a:p>
            <a:r>
              <a:rPr lang="en-AU" sz="1400" dirty="0">
                <a:latin typeface="+mj-lt"/>
              </a:rPr>
              <a:t>US$5.9bn</a:t>
            </a:r>
            <a:r>
              <a:rPr lang="en-AU" sz="1400" baseline="30000" dirty="0">
                <a:latin typeface="+mj-lt"/>
              </a:rPr>
              <a:t>4</a:t>
            </a:r>
          </a:p>
        </p:txBody>
      </p:sp>
      <p:sp>
        <p:nvSpPr>
          <p:cNvPr id="20" name="TextBox 19">
            <a:extLst>
              <a:ext uri="{FF2B5EF4-FFF2-40B4-BE49-F238E27FC236}">
                <a16:creationId xmlns:a16="http://schemas.microsoft.com/office/drawing/2014/main" id="{89B719C1-0B28-4A0E-AF49-139B5339A54C}"/>
              </a:ext>
            </a:extLst>
          </p:cNvPr>
          <p:cNvSpPr txBox="1"/>
          <p:nvPr/>
        </p:nvSpPr>
        <p:spPr>
          <a:xfrm>
            <a:off x="7608013" y="2315965"/>
            <a:ext cx="1060338" cy="307777"/>
          </a:xfrm>
          <a:prstGeom prst="rect">
            <a:avLst/>
          </a:prstGeom>
          <a:noFill/>
        </p:spPr>
        <p:txBody>
          <a:bodyPr wrap="square" rtlCol="0">
            <a:spAutoFit/>
          </a:bodyPr>
          <a:lstStyle/>
          <a:p>
            <a:r>
              <a:rPr lang="en-AU" sz="1400" dirty="0">
                <a:latin typeface="+mj-lt"/>
              </a:rPr>
              <a:t>US$600m</a:t>
            </a:r>
            <a:r>
              <a:rPr lang="en-AU" sz="1400" baseline="30000" dirty="0">
                <a:latin typeface="+mj-lt"/>
              </a:rPr>
              <a:t>1</a:t>
            </a:r>
          </a:p>
        </p:txBody>
      </p:sp>
      <p:sp>
        <p:nvSpPr>
          <p:cNvPr id="109" name="TextBox 108">
            <a:extLst>
              <a:ext uri="{FF2B5EF4-FFF2-40B4-BE49-F238E27FC236}">
                <a16:creationId xmlns:a16="http://schemas.microsoft.com/office/drawing/2014/main" id="{ADD4FAC9-AF03-4AA3-9FDB-055E27EDEBDA}"/>
              </a:ext>
            </a:extLst>
          </p:cNvPr>
          <p:cNvSpPr txBox="1"/>
          <p:nvPr/>
        </p:nvSpPr>
        <p:spPr>
          <a:xfrm>
            <a:off x="10868508" y="4291443"/>
            <a:ext cx="1243013" cy="307777"/>
          </a:xfrm>
          <a:prstGeom prst="rect">
            <a:avLst/>
          </a:prstGeom>
          <a:noFill/>
        </p:spPr>
        <p:txBody>
          <a:bodyPr wrap="square" rtlCol="0">
            <a:spAutoFit/>
          </a:bodyPr>
          <a:lstStyle/>
          <a:p>
            <a:r>
              <a:rPr lang="en-AU" sz="1400" dirty="0">
                <a:latin typeface="+mj-lt"/>
              </a:rPr>
              <a:t>US$11.6bn</a:t>
            </a:r>
            <a:r>
              <a:rPr lang="en-AU" sz="1400" baseline="30000" dirty="0">
                <a:latin typeface="+mj-lt"/>
              </a:rPr>
              <a:t>3</a:t>
            </a:r>
          </a:p>
        </p:txBody>
      </p:sp>
      <p:sp>
        <p:nvSpPr>
          <p:cNvPr id="111" name="TextBox 110">
            <a:extLst>
              <a:ext uri="{FF2B5EF4-FFF2-40B4-BE49-F238E27FC236}">
                <a16:creationId xmlns:a16="http://schemas.microsoft.com/office/drawing/2014/main" id="{88588E7A-5CDB-4DBF-8924-4DD4BAE3E602}"/>
              </a:ext>
            </a:extLst>
          </p:cNvPr>
          <p:cNvSpPr txBox="1"/>
          <p:nvPr/>
        </p:nvSpPr>
        <p:spPr>
          <a:xfrm>
            <a:off x="10273389" y="3303704"/>
            <a:ext cx="1243013" cy="307777"/>
          </a:xfrm>
          <a:prstGeom prst="rect">
            <a:avLst/>
          </a:prstGeom>
          <a:noFill/>
        </p:spPr>
        <p:txBody>
          <a:bodyPr wrap="square" rtlCol="0">
            <a:spAutoFit/>
          </a:bodyPr>
          <a:lstStyle/>
          <a:p>
            <a:r>
              <a:rPr lang="en-AU" sz="1400" dirty="0">
                <a:latin typeface="+mj-lt"/>
              </a:rPr>
              <a:t>US$9.6bn</a:t>
            </a:r>
            <a:r>
              <a:rPr lang="en-AU" sz="1400" baseline="30000" dirty="0">
                <a:latin typeface="+mj-lt"/>
              </a:rPr>
              <a:t>2</a:t>
            </a:r>
          </a:p>
        </p:txBody>
      </p:sp>
      <p:sp>
        <p:nvSpPr>
          <p:cNvPr id="27" name="TextBox 26">
            <a:extLst>
              <a:ext uri="{FF2B5EF4-FFF2-40B4-BE49-F238E27FC236}">
                <a16:creationId xmlns:a16="http://schemas.microsoft.com/office/drawing/2014/main" id="{DA033BCA-0EA4-DD1C-9858-645AB582A9D2}"/>
              </a:ext>
            </a:extLst>
          </p:cNvPr>
          <p:cNvSpPr txBox="1"/>
          <p:nvPr/>
        </p:nvSpPr>
        <p:spPr>
          <a:xfrm>
            <a:off x="4610765" y="4023588"/>
            <a:ext cx="2615435" cy="826420"/>
          </a:xfrm>
          <a:prstGeom prst="rect">
            <a:avLst/>
          </a:prstGeom>
          <a:solidFill>
            <a:schemeClr val="bg1">
              <a:lumMod val="95000"/>
            </a:schemeClr>
          </a:solidFill>
          <a:ln w="19050">
            <a:solidFill>
              <a:schemeClr val="accent3"/>
            </a:solidFill>
          </a:ln>
        </p:spPr>
        <p:txBody>
          <a:bodyPr wrap="square" rtlCol="0" anchor="ctr">
            <a:noAutofit/>
          </a:bodyPr>
          <a:lstStyle/>
          <a:p>
            <a:pPr algn="ctr" fontAlgn="base">
              <a:spcBef>
                <a:spcPct val="0"/>
              </a:spcBef>
              <a:spcAft>
                <a:spcPct val="0"/>
              </a:spcAft>
            </a:pPr>
            <a:r>
              <a:rPr kumimoji="0" lang="en-AU" sz="1400" b="1" i="0" u="none" strike="noStrike" kern="1200" cap="none" spc="0" normalizeH="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t>Phase 3 underway </a:t>
            </a:r>
            <a:br>
              <a:rPr kumimoji="0" lang="en-AU" sz="1400" b="1" i="0" u="none" strike="noStrike" kern="1200" cap="none" spc="0" normalizeH="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br>
            <a:r>
              <a:rPr kumimoji="0" lang="en-AU" sz="1400" b="1" i="0" u="none" strike="noStrike" kern="1200" cap="none" spc="0" normalizeH="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rPr>
              <a:t>(patient enrolment</a:t>
            </a:r>
            <a:r>
              <a:rPr lang="en-AU" sz="1400" b="1" dirty="0">
                <a:solidFill>
                  <a:sysClr val="windowText" lastClr="000000"/>
                </a:solidFill>
                <a:latin typeface="+mj-lt"/>
                <a:ea typeface="Lato" panose="020F0502020204030203" pitchFamily="34" charset="0"/>
                <a:cs typeface="Calibri" panose="020F0502020204030204" pitchFamily="34" charset="0"/>
                <a:sym typeface="Calibri" panose="020F0502020204030204" pitchFamily="34" charset="0"/>
              </a:rPr>
              <a:t> complete)</a:t>
            </a:r>
            <a:endParaRPr kumimoji="0" lang="en-AU" sz="1400" b="1" i="0" u="none" strike="noStrike" kern="1200" cap="none" spc="0" normalizeH="0" noProof="0" dirty="0">
              <a:ln>
                <a:noFill/>
              </a:ln>
              <a:solidFill>
                <a:sysClr val="windowText" lastClr="000000"/>
              </a:solidFill>
              <a:effectLst/>
              <a:uLnTx/>
              <a:uFillTx/>
              <a:latin typeface="+mj-lt"/>
              <a:ea typeface="Lato" panose="020F0502020204030203" pitchFamily="34" charset="0"/>
              <a:cs typeface="Calibri" panose="020F0502020204030204" pitchFamily="34" charset="0"/>
              <a:sym typeface="Calibri" panose="020F0502020204030204" pitchFamily="34" charset="0"/>
            </a:endParaRPr>
          </a:p>
        </p:txBody>
      </p:sp>
      <p:grpSp>
        <p:nvGrpSpPr>
          <p:cNvPr id="533" name="Group 532">
            <a:extLst>
              <a:ext uri="{FF2B5EF4-FFF2-40B4-BE49-F238E27FC236}">
                <a16:creationId xmlns:a16="http://schemas.microsoft.com/office/drawing/2014/main" id="{237F8A17-8CC6-F187-B7C7-29568127301E}"/>
              </a:ext>
            </a:extLst>
          </p:cNvPr>
          <p:cNvGrpSpPr/>
          <p:nvPr/>
        </p:nvGrpSpPr>
        <p:grpSpPr>
          <a:xfrm>
            <a:off x="787180" y="4032121"/>
            <a:ext cx="3626534" cy="826420"/>
            <a:chOff x="714142" y="4046219"/>
            <a:chExt cx="3623763" cy="826420"/>
          </a:xfrm>
        </p:grpSpPr>
        <p:sp>
          <p:nvSpPr>
            <p:cNvPr id="76" name="Rectangle 75">
              <a:extLst>
                <a:ext uri="{FF2B5EF4-FFF2-40B4-BE49-F238E27FC236}">
                  <a16:creationId xmlns:a16="http://schemas.microsoft.com/office/drawing/2014/main" id="{289D8A4C-1CED-4FC8-9707-26F13B95889D}"/>
                </a:ext>
              </a:extLst>
            </p:cNvPr>
            <p:cNvSpPr/>
            <p:nvPr/>
          </p:nvSpPr>
          <p:spPr>
            <a:xfrm>
              <a:off x="714142" y="4046219"/>
              <a:ext cx="3623763" cy="8264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0" lvl="0">
                <a:defRPr/>
              </a:pPr>
              <a:endParaRPr lang="en-AU" sz="1200" baseline="30000">
                <a:solidFill>
                  <a:schemeClr val="bg1"/>
                </a:solidFill>
                <a:latin typeface="+mj-lt"/>
                <a:ea typeface="Lato" panose="020F0502020204030203" pitchFamily="34" charset="0"/>
                <a:cs typeface="Calibri" panose="020F0502020204030204" pitchFamily="34" charset="0"/>
                <a:sym typeface="Calibri" panose="020F0502020204030204" pitchFamily="34" charset="0"/>
              </a:endParaRPr>
            </a:p>
          </p:txBody>
        </p:sp>
        <p:grpSp>
          <p:nvGrpSpPr>
            <p:cNvPr id="48" name="Group 47">
              <a:extLst>
                <a:ext uri="{FF2B5EF4-FFF2-40B4-BE49-F238E27FC236}">
                  <a16:creationId xmlns:a16="http://schemas.microsoft.com/office/drawing/2014/main" id="{F87C0C59-B3AA-40FC-A6D8-F323DC165D9B}"/>
                </a:ext>
              </a:extLst>
            </p:cNvPr>
            <p:cNvGrpSpPr/>
            <p:nvPr/>
          </p:nvGrpSpPr>
          <p:grpSpPr>
            <a:xfrm>
              <a:off x="831974" y="4271134"/>
              <a:ext cx="376589" cy="376589"/>
              <a:chOff x="2056525" y="5036968"/>
              <a:chExt cx="981999" cy="981999"/>
            </a:xfrm>
            <a:solidFill>
              <a:schemeClr val="bg1"/>
            </a:solidFill>
          </p:grpSpPr>
          <p:sp>
            <p:nvSpPr>
              <p:cNvPr id="49" name="Oval 48">
                <a:extLst>
                  <a:ext uri="{FF2B5EF4-FFF2-40B4-BE49-F238E27FC236}">
                    <a16:creationId xmlns:a16="http://schemas.microsoft.com/office/drawing/2014/main" id="{A9E4D6A8-7B77-45AB-96B5-6C70BDB9D5F6}"/>
                  </a:ext>
                </a:extLst>
              </p:cNvPr>
              <p:cNvSpPr/>
              <p:nvPr/>
            </p:nvSpPr>
            <p:spPr>
              <a:xfrm>
                <a:off x="2056525" y="5036968"/>
                <a:ext cx="981999" cy="981999"/>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rgbClr val="000000"/>
                  </a:solidFill>
                  <a:effectLst/>
                  <a:uLnTx/>
                  <a:uFillTx/>
                  <a:latin typeface="+mj-lt"/>
                </a:endParaRPr>
              </a:p>
            </p:txBody>
          </p:sp>
          <p:pic>
            <p:nvPicPr>
              <p:cNvPr id="50" name="Picture 49">
                <a:extLst>
                  <a:ext uri="{FF2B5EF4-FFF2-40B4-BE49-F238E27FC236}">
                    <a16:creationId xmlns:a16="http://schemas.microsoft.com/office/drawing/2014/main" id="{D4F66C0E-52A9-4520-8387-6FFD2DB01684}"/>
                  </a:ext>
                </a:extLst>
              </p:cNvPr>
              <p:cNvPicPr>
                <a:picLocks noChangeAspect="1"/>
              </p:cNvPicPr>
              <p:nvPr/>
            </p:nvPicPr>
            <p:blipFill>
              <a:blip r:embed="rId8">
                <a:biLevel thresh="75000"/>
              </a:blip>
              <a:stretch>
                <a:fillRect/>
              </a:stretch>
            </p:blipFill>
            <p:spPr>
              <a:xfrm>
                <a:off x="2226602" y="5188905"/>
                <a:ext cx="641844" cy="678125"/>
              </a:xfrm>
              <a:prstGeom prst="rect">
                <a:avLst/>
              </a:prstGeom>
              <a:grpFill/>
              <a:ln>
                <a:noFill/>
              </a:ln>
            </p:spPr>
          </p:pic>
        </p:grpSp>
        <p:sp>
          <p:nvSpPr>
            <p:cNvPr id="38" name="TextBox 37">
              <a:extLst>
                <a:ext uri="{FF2B5EF4-FFF2-40B4-BE49-F238E27FC236}">
                  <a16:creationId xmlns:a16="http://schemas.microsoft.com/office/drawing/2014/main" id="{7F0B0080-629C-362D-C6C8-148FED6EDD7F}"/>
                </a:ext>
              </a:extLst>
            </p:cNvPr>
            <p:cNvSpPr txBox="1"/>
            <p:nvPr/>
          </p:nvSpPr>
          <p:spPr>
            <a:xfrm>
              <a:off x="1199265" y="4098299"/>
              <a:ext cx="3043707" cy="769441"/>
            </a:xfrm>
            <a:prstGeom prst="rect">
              <a:avLst/>
            </a:prstGeom>
            <a:noFill/>
          </p:spPr>
          <p:txBody>
            <a:bodyPr wrap="square">
              <a:spAutoFit/>
            </a:bodyPr>
            <a:lstStyle/>
            <a:p>
              <a:pPr lvl="0">
                <a:spcAft>
                  <a:spcPts val="300"/>
                </a:spcAft>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Osteoarthritis (OA)</a:t>
              </a:r>
            </a:p>
            <a:p>
              <a:pPr lvl="0">
                <a:spcAft>
                  <a:spcPts val="300"/>
                </a:spcAft>
                <a:defRPr/>
              </a:pPr>
              <a:r>
                <a:rPr lang="en-AU" sz="14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CYP-004</a:t>
              </a:r>
            </a:p>
            <a:p>
              <a:pPr lvl="0">
                <a:defRPr/>
              </a:pPr>
              <a:r>
                <a:rPr lang="en-AU" sz="1100" i="1"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(managed by USYD, funded by NHMRC)</a:t>
              </a:r>
            </a:p>
          </p:txBody>
        </p:sp>
      </p:grpSp>
      <p:sp>
        <p:nvSpPr>
          <p:cNvPr id="28" name="Rectangle 27">
            <a:extLst>
              <a:ext uri="{FF2B5EF4-FFF2-40B4-BE49-F238E27FC236}">
                <a16:creationId xmlns:a16="http://schemas.microsoft.com/office/drawing/2014/main" id="{36E693BC-E7E9-6774-493B-072AF8635CF7}"/>
              </a:ext>
            </a:extLst>
          </p:cNvPr>
          <p:cNvSpPr/>
          <p:nvPr/>
        </p:nvSpPr>
        <p:spPr>
          <a:xfrm rot="16200000">
            <a:off x="-345099" y="2817696"/>
            <a:ext cx="1814162" cy="292053"/>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latin typeface="+mj-lt"/>
              </a:rPr>
              <a:t>Cynata Sponsored</a:t>
            </a:r>
          </a:p>
        </p:txBody>
      </p:sp>
      <p:sp>
        <p:nvSpPr>
          <p:cNvPr id="29" name="Rectangle 28">
            <a:extLst>
              <a:ext uri="{FF2B5EF4-FFF2-40B4-BE49-F238E27FC236}">
                <a16:creationId xmlns:a16="http://schemas.microsoft.com/office/drawing/2014/main" id="{94E49BAD-B1A2-DEBF-1FC4-CCFBB2C02621}"/>
              </a:ext>
            </a:extLst>
          </p:cNvPr>
          <p:cNvSpPr/>
          <p:nvPr/>
        </p:nvSpPr>
        <p:spPr>
          <a:xfrm rot="16200000">
            <a:off x="-345440" y="4793173"/>
            <a:ext cx="1814164" cy="292055"/>
          </a:xfrm>
          <a:prstGeom prst="rect">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a:latin typeface="+mj-lt"/>
              </a:rPr>
              <a:t>Partnered</a:t>
            </a:r>
          </a:p>
        </p:txBody>
      </p:sp>
      <p:sp>
        <p:nvSpPr>
          <p:cNvPr id="7" name="Oval 6">
            <a:extLst>
              <a:ext uri="{FF2B5EF4-FFF2-40B4-BE49-F238E27FC236}">
                <a16:creationId xmlns:a16="http://schemas.microsoft.com/office/drawing/2014/main" id="{A8B95CF6-F3D6-530C-1619-1DEDF628F9A5}"/>
              </a:ext>
            </a:extLst>
          </p:cNvPr>
          <p:cNvSpPr/>
          <p:nvPr/>
        </p:nvSpPr>
        <p:spPr>
          <a:xfrm>
            <a:off x="886295" y="5274706"/>
            <a:ext cx="376877" cy="376589"/>
          </a:xfrm>
          <a:prstGeom prst="ellipse">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a:ln>
                <a:noFill/>
              </a:ln>
              <a:solidFill>
                <a:srgbClr val="000000"/>
              </a:solidFill>
              <a:effectLst/>
              <a:uLnTx/>
              <a:uFillTx/>
              <a:latin typeface="+mj-lt"/>
              <a:ea typeface="+mn-ea"/>
              <a:cs typeface="+mn-cs"/>
            </a:endParaRPr>
          </a:p>
        </p:txBody>
      </p:sp>
      <p:pic>
        <p:nvPicPr>
          <p:cNvPr id="8" name="Graphic 7" descr="Kidneys">
            <a:extLst>
              <a:ext uri="{FF2B5EF4-FFF2-40B4-BE49-F238E27FC236}">
                <a16:creationId xmlns:a16="http://schemas.microsoft.com/office/drawing/2014/main" id="{C27D524B-E5E5-DE90-6D59-33994C66FD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6744" y="5334393"/>
            <a:ext cx="275980" cy="257215"/>
          </a:xfrm>
          <a:prstGeom prst="rect">
            <a:avLst/>
          </a:prstGeom>
        </p:spPr>
      </p:pic>
    </p:spTree>
    <p:extLst>
      <p:ext uri="{BB962C8B-B14F-4D97-AF65-F5344CB8AC3E}">
        <p14:creationId xmlns:p14="http://schemas.microsoft.com/office/powerpoint/2010/main" val="286166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F3774-1945-2FF4-5D34-99C6BC691EC4}"/>
              </a:ext>
            </a:extLst>
          </p:cNvPr>
          <p:cNvSpPr>
            <a:spLocks noGrp="1"/>
          </p:cNvSpPr>
          <p:nvPr>
            <p:ph type="sldNum" sz="quarter" idx="4"/>
          </p:nvPr>
        </p:nvSpPr>
        <p:spPr/>
        <p:txBody>
          <a:bodyPr/>
          <a:lstStyle/>
          <a:p>
            <a:fld id="{32B5847F-0DEA-465B-90AF-23B6124160AE}" type="slidenum">
              <a:rPr lang="en-AU" smtClean="0"/>
              <a:pPr/>
              <a:t>21</a:t>
            </a:fld>
            <a:endParaRPr lang="en-AU"/>
          </a:p>
        </p:txBody>
      </p:sp>
      <p:sp>
        <p:nvSpPr>
          <p:cNvPr id="5" name="Title 4">
            <a:extLst>
              <a:ext uri="{FF2B5EF4-FFF2-40B4-BE49-F238E27FC236}">
                <a16:creationId xmlns:a16="http://schemas.microsoft.com/office/drawing/2014/main" id="{4FEF742B-3E62-8ECD-7D77-174AACFA1901}"/>
              </a:ext>
            </a:extLst>
          </p:cNvPr>
          <p:cNvSpPr>
            <a:spLocks noGrp="1"/>
          </p:cNvSpPr>
          <p:nvPr>
            <p:ph type="title"/>
          </p:nvPr>
        </p:nvSpPr>
        <p:spPr>
          <a:xfrm>
            <a:off x="407987" y="242751"/>
            <a:ext cx="11376025" cy="515388"/>
          </a:xfrm>
        </p:spPr>
        <p:txBody>
          <a:bodyPr/>
          <a:lstStyle/>
          <a:p>
            <a:r>
              <a:rPr lang="en-AU" sz="4600" dirty="0" err="1">
                <a:solidFill>
                  <a:schemeClr val="accent5"/>
                </a:solidFill>
                <a:sym typeface="Calibri" panose="020F0502020204030204" pitchFamily="34" charset="0"/>
              </a:rPr>
              <a:t>aGvHD</a:t>
            </a:r>
            <a:r>
              <a:rPr lang="en-AU" sz="4600" dirty="0">
                <a:solidFill>
                  <a:schemeClr val="accent5"/>
                </a:solidFill>
                <a:sym typeface="Calibri" panose="020F0502020204030204" pitchFamily="34" charset="0"/>
              </a:rPr>
              <a:t> | Phase 2 clinical trial</a:t>
            </a:r>
            <a:endParaRPr lang="en-AU" sz="4600" dirty="0">
              <a:solidFill>
                <a:schemeClr val="accent5"/>
              </a:solidFill>
            </a:endParaRPr>
          </a:p>
        </p:txBody>
      </p:sp>
      <p:graphicFrame>
        <p:nvGraphicFramePr>
          <p:cNvPr id="6" name="Table 5">
            <a:extLst>
              <a:ext uri="{FF2B5EF4-FFF2-40B4-BE49-F238E27FC236}">
                <a16:creationId xmlns:a16="http://schemas.microsoft.com/office/drawing/2014/main" id="{F09B6FFA-1FA4-A4D7-FA26-A5F936E03561}"/>
              </a:ext>
            </a:extLst>
          </p:cNvPr>
          <p:cNvGraphicFramePr>
            <a:graphicFrameLocks noGrp="1"/>
          </p:cNvGraphicFramePr>
          <p:nvPr>
            <p:extLst>
              <p:ext uri="{D42A27DB-BD31-4B8C-83A1-F6EECF244321}">
                <p14:modId xmlns:p14="http://schemas.microsoft.com/office/powerpoint/2010/main" val="4025716804"/>
              </p:ext>
            </p:extLst>
          </p:nvPr>
        </p:nvGraphicFramePr>
        <p:xfrm>
          <a:off x="407987" y="1343608"/>
          <a:ext cx="11182033" cy="4417113"/>
        </p:xfrm>
        <a:graphic>
          <a:graphicData uri="http://schemas.openxmlformats.org/drawingml/2006/table">
            <a:tbl>
              <a:tblPr firstRow="1" bandRow="1">
                <a:tableStyleId>{5C22544A-7EE6-4342-B048-85BDC9FD1C3A}</a:tableStyleId>
              </a:tblPr>
              <a:tblGrid>
                <a:gridCol w="1890928">
                  <a:extLst>
                    <a:ext uri="{9D8B030D-6E8A-4147-A177-3AD203B41FA5}">
                      <a16:colId xmlns:a16="http://schemas.microsoft.com/office/drawing/2014/main" val="3246763703"/>
                    </a:ext>
                  </a:extLst>
                </a:gridCol>
                <a:gridCol w="9291105">
                  <a:extLst>
                    <a:ext uri="{9D8B030D-6E8A-4147-A177-3AD203B41FA5}">
                      <a16:colId xmlns:a16="http://schemas.microsoft.com/office/drawing/2014/main" val="3209557788"/>
                    </a:ext>
                  </a:extLst>
                </a:gridCol>
              </a:tblGrid>
              <a:tr h="473316">
                <a:tc>
                  <a:txBody>
                    <a:bodyPr/>
                    <a:lstStyle/>
                    <a:p>
                      <a:pPr>
                        <a:spcBef>
                          <a:spcPts val="600"/>
                        </a:spcBef>
                        <a:spcAft>
                          <a:spcPts val="600"/>
                        </a:spcAft>
                      </a:pPr>
                      <a:r>
                        <a:rPr lang="en-AU" b="1" dirty="0">
                          <a:solidFill>
                            <a:srgbClr val="FFFFFF"/>
                          </a:solidFill>
                          <a:latin typeface="Helvetica Now Bold" panose="020B0604020202020204" charset="0"/>
                        </a:rPr>
                        <a:t>Product</a:t>
                      </a: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CYP-001 (Cymerus™ iPSC-derived MSCs for intravenous infusion)</a:t>
                      </a: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7374535"/>
                  </a:ext>
                </a:extLst>
              </a:tr>
              <a:tr h="473316">
                <a:tc>
                  <a:txBody>
                    <a:bodyPr/>
                    <a:lstStyle/>
                    <a:p>
                      <a:pPr>
                        <a:spcBef>
                          <a:spcPts val="600"/>
                        </a:spcBef>
                        <a:spcAft>
                          <a:spcPts val="600"/>
                        </a:spcAft>
                      </a:pPr>
                      <a:r>
                        <a:rPr lang="en-AU" b="1" dirty="0">
                          <a:solidFill>
                            <a:srgbClr val="FFFFFF"/>
                          </a:solidFill>
                          <a:latin typeface="Helvetica Now Bold" panose="020B0604020202020204" charset="0"/>
                        </a:rPr>
                        <a:t>Indication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High risk acute graft versus host disease (</a:t>
                      </a:r>
                      <a:r>
                        <a:rPr lang="en-GB" sz="1600" b="0" dirty="0" err="1">
                          <a:solidFill>
                            <a:schemeClr val="tx1"/>
                          </a:solidFill>
                          <a:latin typeface="Helvetica Now Bold" panose="020B0604020202020204" charset="0"/>
                        </a:rPr>
                        <a:t>aGvHD</a:t>
                      </a:r>
                      <a:r>
                        <a:rPr lang="en-GB" sz="1600" b="0" dirty="0">
                          <a:solidFill>
                            <a:schemeClr val="tx1"/>
                          </a:solidFill>
                          <a:latin typeface="Helvetica Now Bold" panose="020B0604020202020204" charset="0"/>
                        </a:rPr>
                        <a:t>)</a:t>
                      </a:r>
                      <a:r>
                        <a:rPr lang="en-GB" sz="1600" b="0" baseline="30000" dirty="0">
                          <a:solidFill>
                            <a:schemeClr val="tx1"/>
                          </a:solidFill>
                          <a:latin typeface="Helvetica Now Bold" panose="020B0604020202020204" charset="0"/>
                        </a:rPr>
                        <a:t>1</a:t>
                      </a:r>
                      <a:endParaRPr lang="en-GB" sz="1600" b="0" dirty="0">
                        <a:solidFill>
                          <a:schemeClr val="tx1"/>
                        </a:solidFill>
                        <a:latin typeface="Helvetica Now Bold" panose="020B060402020202020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1279629"/>
                  </a:ext>
                </a:extLst>
              </a:tr>
              <a:tr h="988909">
                <a:tc>
                  <a:txBody>
                    <a:bodyPr/>
                    <a:lstStyle/>
                    <a:p>
                      <a:pPr>
                        <a:spcBef>
                          <a:spcPts val="600"/>
                        </a:spcBef>
                        <a:spcAft>
                          <a:spcPts val="600"/>
                        </a:spcAft>
                      </a:pPr>
                      <a:r>
                        <a:rPr lang="en-AU" b="1" dirty="0">
                          <a:solidFill>
                            <a:srgbClr val="FFFFFF"/>
                          </a:solidFill>
                          <a:latin typeface="Helvetica Now Bold" panose="020B0604020202020204" charset="0"/>
                        </a:rPr>
                        <a:t>Study Design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Randomised controlled trial in ~60 adults (steroids + CYP-001 vs steroids + placebo)</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Primary objective is to assess efficacy of CYP-001 based on Overall Response Rate at Day 28</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7319201"/>
                  </a:ext>
                </a:extLst>
              </a:tr>
              <a:tr h="2008256">
                <a:tc>
                  <a:txBody>
                    <a:bodyPr/>
                    <a:lstStyle/>
                    <a:p>
                      <a:pPr>
                        <a:spcBef>
                          <a:spcPts val="600"/>
                        </a:spcBef>
                        <a:spcAft>
                          <a:spcPts val="600"/>
                        </a:spcAft>
                      </a:pPr>
                      <a:r>
                        <a:rPr lang="en-AU" b="1" dirty="0">
                          <a:solidFill>
                            <a:srgbClr val="FFFFFF"/>
                          </a:solidFill>
                          <a:latin typeface="Helvetica Now Bold" panose="020B0604020202020204" charset="0"/>
                        </a:rPr>
                        <a:t>Study Conduct</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5"/>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Clinical sites in USA, Europe and Australia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Regulatory/ethics clearance secured in all participating jurisdictions – including IND from </a:t>
                      </a:r>
                      <a:r>
                        <a:rPr lang="en-GB" sz="1600" b="0" u="none" dirty="0">
                          <a:solidFill>
                            <a:schemeClr val="tx1"/>
                          </a:solidFill>
                          <a:latin typeface="Helvetica Now Bold" panose="020B0604020202020204" charset="0"/>
                        </a:rPr>
                        <a:t>US </a:t>
                      </a:r>
                      <a:r>
                        <a:rPr lang="en-GB" sz="1600" b="0" dirty="0">
                          <a:solidFill>
                            <a:schemeClr val="tx1"/>
                          </a:solidFill>
                          <a:latin typeface="Helvetica Now Bold" panose="020B0604020202020204" charset="0"/>
                        </a:rPr>
                        <a:t>FDA</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First patient enrolled – March 2024</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Aiming to complete patient enrolment by end of calendar year 2024</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54015489"/>
                  </a:ext>
                </a:extLst>
              </a:tr>
              <a:tr h="473316">
                <a:tc>
                  <a:txBody>
                    <a:bodyPr/>
                    <a:lstStyle/>
                    <a:p>
                      <a:pPr>
                        <a:spcBef>
                          <a:spcPts val="600"/>
                        </a:spcBef>
                        <a:spcAft>
                          <a:spcPts val="600"/>
                        </a:spcAft>
                      </a:pPr>
                      <a:r>
                        <a:rPr lang="en-AU" b="1" dirty="0">
                          <a:solidFill>
                            <a:srgbClr val="FFFFFF"/>
                          </a:solidFill>
                          <a:latin typeface="Helvetica Now Bold" panose="020B0604020202020204" charset="0"/>
                        </a:rPr>
                        <a:t>Results</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5"/>
                    </a:solidFill>
                  </a:tcPr>
                </a:tc>
                <a:tc>
                  <a:txBody>
                    <a:bodyPr/>
                    <a:lstStyle/>
                    <a:p>
                      <a:pPr marL="0" indent="0">
                        <a:spcBef>
                          <a:spcPts val="600"/>
                        </a:spcBef>
                        <a:spcAft>
                          <a:spcPts val="600"/>
                        </a:spcAft>
                        <a:buFont typeface="Arial" panose="020B0604020202020204" pitchFamily="34" charset="0"/>
                        <a:buNone/>
                      </a:pPr>
                      <a:r>
                        <a:rPr lang="en-AU" sz="1600" b="0" dirty="0">
                          <a:solidFill>
                            <a:schemeClr val="tx1"/>
                          </a:solidFill>
                          <a:latin typeface="Helvetica Now Bold" panose="020B0604020202020204" charset="0"/>
                        </a:rPr>
                        <a:t>Primary evaluation results anticipated in 2H CY 2025</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248942291"/>
                  </a:ext>
                </a:extLst>
              </a:tr>
            </a:tbl>
          </a:graphicData>
        </a:graphic>
      </p:graphicFrame>
      <p:sp>
        <p:nvSpPr>
          <p:cNvPr id="3" name="Rectangle 2">
            <a:extLst>
              <a:ext uri="{FF2B5EF4-FFF2-40B4-BE49-F238E27FC236}">
                <a16:creationId xmlns:a16="http://schemas.microsoft.com/office/drawing/2014/main" id="{1849080E-D471-CBA1-8451-AD6B80CA834D}"/>
              </a:ext>
            </a:extLst>
          </p:cNvPr>
          <p:cNvSpPr/>
          <p:nvPr/>
        </p:nvSpPr>
        <p:spPr>
          <a:xfrm>
            <a:off x="1852102" y="6286498"/>
            <a:ext cx="9423674" cy="369332"/>
          </a:xfrm>
          <a:prstGeom prst="rect">
            <a:avLst/>
          </a:prstGeom>
        </p:spPr>
        <p:txBody>
          <a:bodyPr wrap="square">
            <a:spAutoFit/>
          </a:bodyPr>
          <a:lstStyle/>
          <a:p>
            <a:pPr marL="228600" indent="-228600">
              <a:buAutoNum type="arabicPeriod"/>
              <a:defRPr/>
            </a:pPr>
            <a:r>
              <a:rPr lang="en-GB" sz="900" dirty="0" err="1">
                <a:latin typeface="+mj-lt"/>
              </a:rPr>
              <a:t>aGvHD</a:t>
            </a:r>
            <a:r>
              <a:rPr lang="en-GB" sz="900" dirty="0">
                <a:latin typeface="+mj-lt"/>
              </a:rPr>
              <a:t> may occur after bone marrow transplantation/similar procedures, due to donor immune cells (from the “graft”) attacking the transplant recipient (the “host”)</a:t>
            </a:r>
          </a:p>
          <a:p>
            <a:pPr>
              <a:defRPr/>
            </a:pPr>
            <a:r>
              <a:rPr lang="en-AU" sz="900" dirty="0">
                <a:latin typeface="+mj-lt"/>
              </a:rPr>
              <a:t>For further information:</a:t>
            </a:r>
            <a:r>
              <a:rPr lang="en-GB" sz="900" dirty="0">
                <a:latin typeface="+mj-lt"/>
              </a:rPr>
              <a:t> </a:t>
            </a:r>
            <a:r>
              <a:rPr lang="en-GB" sz="900" dirty="0">
                <a:solidFill>
                  <a:srgbClr val="0000FF"/>
                </a:solidFill>
                <a:latin typeface="+mj-lt"/>
                <a:hlinkClick r:id="rId2">
                  <a:extLst>
                    <a:ext uri="{A12FA001-AC4F-418D-AE19-62706E023703}">
                      <ahyp:hlinkClr xmlns:ahyp="http://schemas.microsoft.com/office/drawing/2018/hyperlinkcolor" val="tx"/>
                    </a:ext>
                  </a:extLst>
                </a:hlinkClick>
              </a:rPr>
              <a:t>https://clinicaltrials.gov/study/NCT05643638</a:t>
            </a:r>
            <a:r>
              <a:rPr lang="en-GB" sz="900" dirty="0">
                <a:solidFill>
                  <a:srgbClr val="0000FF"/>
                </a:solidFill>
                <a:latin typeface="+mj-lt"/>
              </a:rPr>
              <a:t> </a:t>
            </a:r>
            <a:endParaRPr lang="en-AU" sz="900" dirty="0">
              <a:solidFill>
                <a:srgbClr val="0000FF"/>
              </a:solidFill>
              <a:latin typeface="+mj-lt"/>
            </a:endParaRPr>
          </a:p>
        </p:txBody>
      </p:sp>
    </p:spTree>
    <p:extLst>
      <p:ext uri="{BB962C8B-B14F-4D97-AF65-F5344CB8AC3E}">
        <p14:creationId xmlns:p14="http://schemas.microsoft.com/office/powerpoint/2010/main" val="4108124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F3774-1945-2FF4-5D34-99C6BC691EC4}"/>
              </a:ext>
            </a:extLst>
          </p:cNvPr>
          <p:cNvSpPr>
            <a:spLocks noGrp="1"/>
          </p:cNvSpPr>
          <p:nvPr>
            <p:ph type="sldNum" sz="quarter" idx="4"/>
          </p:nvPr>
        </p:nvSpPr>
        <p:spPr/>
        <p:txBody>
          <a:bodyPr/>
          <a:lstStyle/>
          <a:p>
            <a:fld id="{32B5847F-0DEA-465B-90AF-23B6124160AE}" type="slidenum">
              <a:rPr lang="en-AU" smtClean="0"/>
              <a:pPr/>
              <a:t>22</a:t>
            </a:fld>
            <a:endParaRPr lang="en-AU"/>
          </a:p>
        </p:txBody>
      </p:sp>
      <p:sp>
        <p:nvSpPr>
          <p:cNvPr id="5" name="Title 4">
            <a:extLst>
              <a:ext uri="{FF2B5EF4-FFF2-40B4-BE49-F238E27FC236}">
                <a16:creationId xmlns:a16="http://schemas.microsoft.com/office/drawing/2014/main" id="{4FEF742B-3E62-8ECD-7D77-174AACFA1901}"/>
              </a:ext>
            </a:extLst>
          </p:cNvPr>
          <p:cNvSpPr>
            <a:spLocks noGrp="1"/>
          </p:cNvSpPr>
          <p:nvPr>
            <p:ph type="title"/>
          </p:nvPr>
        </p:nvSpPr>
        <p:spPr>
          <a:xfrm>
            <a:off x="407987" y="224089"/>
            <a:ext cx="11376025" cy="515388"/>
          </a:xfrm>
        </p:spPr>
        <p:txBody>
          <a:bodyPr/>
          <a:lstStyle/>
          <a:p>
            <a:r>
              <a:rPr lang="en-AU" sz="4600" noProof="0" dirty="0">
                <a:solidFill>
                  <a:schemeClr val="accent5"/>
                </a:solidFill>
                <a:sym typeface="Calibri" panose="020F0502020204030204" pitchFamily="34" charset="0"/>
              </a:rPr>
              <a:t>DFU | Phase 1 clinical trial</a:t>
            </a:r>
            <a:endParaRPr lang="en-AU" sz="4600" dirty="0">
              <a:solidFill>
                <a:schemeClr val="accent5"/>
              </a:solidFill>
            </a:endParaRPr>
          </a:p>
        </p:txBody>
      </p:sp>
      <p:graphicFrame>
        <p:nvGraphicFramePr>
          <p:cNvPr id="6" name="Table 5">
            <a:extLst>
              <a:ext uri="{FF2B5EF4-FFF2-40B4-BE49-F238E27FC236}">
                <a16:creationId xmlns:a16="http://schemas.microsoft.com/office/drawing/2014/main" id="{F09B6FFA-1FA4-A4D7-FA26-A5F936E03561}"/>
              </a:ext>
            </a:extLst>
          </p:cNvPr>
          <p:cNvGraphicFramePr>
            <a:graphicFrameLocks noGrp="1"/>
          </p:cNvGraphicFramePr>
          <p:nvPr>
            <p:extLst>
              <p:ext uri="{D42A27DB-BD31-4B8C-83A1-F6EECF244321}">
                <p14:modId xmlns:p14="http://schemas.microsoft.com/office/powerpoint/2010/main" val="866061544"/>
              </p:ext>
            </p:extLst>
          </p:nvPr>
        </p:nvGraphicFramePr>
        <p:xfrm>
          <a:off x="407987" y="1013460"/>
          <a:ext cx="11204894" cy="5182806"/>
        </p:xfrm>
        <a:graphic>
          <a:graphicData uri="http://schemas.openxmlformats.org/drawingml/2006/table">
            <a:tbl>
              <a:tblPr firstRow="1" bandRow="1">
                <a:tableStyleId>{5C22544A-7EE6-4342-B048-85BDC9FD1C3A}</a:tableStyleId>
              </a:tblPr>
              <a:tblGrid>
                <a:gridCol w="1928569">
                  <a:extLst>
                    <a:ext uri="{9D8B030D-6E8A-4147-A177-3AD203B41FA5}">
                      <a16:colId xmlns:a16="http://schemas.microsoft.com/office/drawing/2014/main" val="3246763703"/>
                    </a:ext>
                  </a:extLst>
                </a:gridCol>
                <a:gridCol w="9276325">
                  <a:extLst>
                    <a:ext uri="{9D8B030D-6E8A-4147-A177-3AD203B41FA5}">
                      <a16:colId xmlns:a16="http://schemas.microsoft.com/office/drawing/2014/main" val="3209557788"/>
                    </a:ext>
                  </a:extLst>
                </a:gridCol>
              </a:tblGrid>
              <a:tr h="612580">
                <a:tc>
                  <a:txBody>
                    <a:bodyPr/>
                    <a:lstStyle/>
                    <a:p>
                      <a:pPr>
                        <a:spcBef>
                          <a:spcPts val="300"/>
                        </a:spcBef>
                        <a:spcAft>
                          <a:spcPts val="300"/>
                        </a:spcAft>
                      </a:pPr>
                      <a:r>
                        <a:rPr lang="en-AU" b="1" dirty="0">
                          <a:solidFill>
                            <a:srgbClr val="FFFFFF"/>
                          </a:solidFill>
                          <a:latin typeface="Helvetica Now Bold" panose="020B0604020202020204" charset="0"/>
                        </a:rPr>
                        <a:t>Product</a:t>
                      </a: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CYP-006TK (Novel silicone dressing seeded with Cymerus™ iPSC-derived MSCs)</a:t>
                      </a: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7374535"/>
                  </a:ext>
                </a:extLst>
              </a:tr>
              <a:tr h="572012">
                <a:tc>
                  <a:txBody>
                    <a:bodyPr/>
                    <a:lstStyle/>
                    <a:p>
                      <a:pPr>
                        <a:spcBef>
                          <a:spcPts val="300"/>
                        </a:spcBef>
                        <a:spcAft>
                          <a:spcPts val="300"/>
                        </a:spcAft>
                      </a:pPr>
                      <a:r>
                        <a:rPr lang="en-AU" b="1" dirty="0">
                          <a:solidFill>
                            <a:srgbClr val="FFFFFF"/>
                          </a:solidFill>
                          <a:latin typeface="Helvetica Now Bold" panose="020B0604020202020204" charset="0"/>
                        </a:rPr>
                        <a:t>Indication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Non-healing diabetic foot ulcers (DFU)</a:t>
                      </a:r>
                      <a:endParaRPr lang="en-GB" sz="600" b="0" dirty="0">
                        <a:solidFill>
                          <a:schemeClr val="tx1"/>
                        </a:solidFill>
                        <a:latin typeface="Helvetica Now Bold" panose="020B060402020202020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1279629"/>
                  </a:ext>
                </a:extLst>
              </a:tr>
              <a:tr h="1720092">
                <a:tc>
                  <a:txBody>
                    <a:bodyPr/>
                    <a:lstStyle/>
                    <a:p>
                      <a:pPr>
                        <a:spcBef>
                          <a:spcPts val="600"/>
                        </a:spcBef>
                        <a:spcAft>
                          <a:spcPts val="600"/>
                        </a:spcAft>
                      </a:pPr>
                      <a:r>
                        <a:rPr lang="en-AU" b="1" dirty="0">
                          <a:solidFill>
                            <a:srgbClr val="FFFFFF"/>
                          </a:solidFill>
                          <a:latin typeface="Helvetica Now Bold" panose="020B0604020202020204" charset="0"/>
                        </a:rPr>
                        <a:t>Study Design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Randomised controlled trial in ~30 adults </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Patients randomised to receive either standard of care or CYP-006TK for 4 weeks, followed by standard of care</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Primary objective is safety; efficacy measures include wound healing, pain and quality of life </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7319201"/>
                  </a:ext>
                </a:extLst>
              </a:tr>
              <a:tr h="806515">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AU" b="1" dirty="0">
                          <a:solidFill>
                            <a:srgbClr val="FFFFFF"/>
                          </a:solidFill>
                          <a:latin typeface="Helvetica Now Bold" panose="020B0604020202020204" charset="0"/>
                        </a:rPr>
                        <a:t>Study Conduct</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Clinical sites in Australia (Adelaide and Perth)</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Patient enrolment complete (April 2024)</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Last patient visit expected ~September 2024</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54015489"/>
                  </a:ext>
                </a:extLst>
              </a:tr>
              <a:tr h="1150362">
                <a:tc>
                  <a:txBody>
                    <a:bodyPr/>
                    <a:lstStyle/>
                    <a:p>
                      <a:pPr>
                        <a:spcBef>
                          <a:spcPts val="300"/>
                        </a:spcBef>
                        <a:spcAft>
                          <a:spcPts val="300"/>
                        </a:spcAft>
                      </a:pPr>
                      <a:r>
                        <a:rPr lang="en-AU" b="1" dirty="0">
                          <a:solidFill>
                            <a:srgbClr val="FFFFFF"/>
                          </a:solidFill>
                          <a:latin typeface="Helvetica Now Bold" panose="020B0604020202020204" charset="0"/>
                        </a:rPr>
                        <a:t>Results</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4"/>
                    </a:solidFill>
                  </a:tcPr>
                </a:tc>
                <a:tc>
                  <a:txBody>
                    <a:bodyPr/>
                    <a:lstStyle/>
                    <a:p>
                      <a:pPr marL="285750" indent="-285750">
                        <a:spcBef>
                          <a:spcPts val="600"/>
                        </a:spcBef>
                        <a:spcAft>
                          <a:spcPts val="600"/>
                        </a:spcAft>
                        <a:buFont typeface="Arial" panose="020B0604020202020204" pitchFamily="34" charset="0"/>
                        <a:buChar char="•"/>
                      </a:pPr>
                      <a:r>
                        <a:rPr lang="en-AU" sz="1600" b="0" dirty="0">
                          <a:solidFill>
                            <a:schemeClr val="tx1"/>
                          </a:solidFill>
                          <a:latin typeface="Helvetica Now Bold" panose="020B0604020202020204" charset="0"/>
                        </a:rPr>
                        <a:t>Positive initial results from first 16 patients – median </a:t>
                      </a:r>
                      <a:r>
                        <a:rPr lang="en-GB" sz="1600" b="0" dirty="0">
                          <a:solidFill>
                            <a:schemeClr val="tx1"/>
                          </a:solidFill>
                          <a:latin typeface="Helvetica Now Bold" panose="020B0604020202020204" charset="0"/>
                        </a:rPr>
                        <a:t>reduction in wound surface area after 10 weeks was </a:t>
                      </a:r>
                      <a:r>
                        <a:rPr lang="en-GB" sz="1600" b="1" dirty="0">
                          <a:solidFill>
                            <a:schemeClr val="tx1"/>
                          </a:solidFill>
                          <a:latin typeface="Helvetica Now Bold" panose="020B0604020202020204" charset="0"/>
                        </a:rPr>
                        <a:t>87.6%</a:t>
                      </a:r>
                      <a:r>
                        <a:rPr lang="en-GB" sz="1600" b="0" dirty="0">
                          <a:solidFill>
                            <a:schemeClr val="tx1"/>
                          </a:solidFill>
                          <a:latin typeface="Helvetica Now Bold" panose="020B0604020202020204" charset="0"/>
                        </a:rPr>
                        <a:t> in CYP-006TK group compared to </a:t>
                      </a:r>
                      <a:r>
                        <a:rPr lang="en-GB" sz="1600" b="1" dirty="0">
                          <a:solidFill>
                            <a:schemeClr val="tx1"/>
                          </a:solidFill>
                          <a:latin typeface="Helvetica Now Bold" panose="020B0604020202020204" charset="0"/>
                        </a:rPr>
                        <a:t>51.1%</a:t>
                      </a:r>
                      <a:r>
                        <a:rPr lang="en-GB" sz="1600" b="0" dirty="0">
                          <a:solidFill>
                            <a:schemeClr val="tx1"/>
                          </a:solidFill>
                          <a:latin typeface="Helvetica Now Bold" panose="020B0604020202020204" charset="0"/>
                        </a:rPr>
                        <a:t> in controls (n=8 per group)</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Final results </a:t>
                      </a:r>
                      <a:r>
                        <a:rPr lang="en-AU" sz="1600" b="0" dirty="0">
                          <a:solidFill>
                            <a:schemeClr val="tx1"/>
                          </a:solidFill>
                          <a:latin typeface="Helvetica Now Bold" panose="020B0604020202020204" charset="0"/>
                        </a:rPr>
                        <a:t>anticipated in</a:t>
                      </a:r>
                      <a:r>
                        <a:rPr lang="en-GB" sz="1600" b="0" dirty="0">
                          <a:solidFill>
                            <a:schemeClr val="tx1"/>
                          </a:solidFill>
                          <a:latin typeface="Helvetica Now Bold" panose="020B0604020202020204" charset="0"/>
                        </a:rPr>
                        <a:t> Q4 2024 or Q1 2025</a:t>
                      </a:r>
                      <a:endParaRPr lang="en-AU" sz="1600" b="0" dirty="0">
                        <a:solidFill>
                          <a:schemeClr val="tx1"/>
                        </a:solidFill>
                        <a:latin typeface="Helvetica Now Bold" panose="020B060402020202020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248942291"/>
                  </a:ext>
                </a:extLst>
              </a:tr>
            </a:tbl>
          </a:graphicData>
        </a:graphic>
      </p:graphicFrame>
      <p:sp>
        <p:nvSpPr>
          <p:cNvPr id="2" name="Rectangle 1">
            <a:extLst>
              <a:ext uri="{FF2B5EF4-FFF2-40B4-BE49-F238E27FC236}">
                <a16:creationId xmlns:a16="http://schemas.microsoft.com/office/drawing/2014/main" id="{BB5D8E82-C413-97DA-C77B-86973F83B553}"/>
              </a:ext>
            </a:extLst>
          </p:cNvPr>
          <p:cNvSpPr/>
          <p:nvPr/>
        </p:nvSpPr>
        <p:spPr>
          <a:xfrm>
            <a:off x="1852102" y="6286498"/>
            <a:ext cx="9423674" cy="230832"/>
          </a:xfrm>
          <a:prstGeom prst="rect">
            <a:avLst/>
          </a:prstGeom>
        </p:spPr>
        <p:txBody>
          <a:bodyPr wrap="square">
            <a:spAutoFit/>
          </a:bodyPr>
          <a:lstStyle/>
          <a:p>
            <a:pPr>
              <a:defRPr/>
            </a:pPr>
            <a:r>
              <a:rPr lang="en-AU" sz="900" dirty="0">
                <a:latin typeface="+mj-lt"/>
              </a:rPr>
              <a:t>For further information: </a:t>
            </a:r>
            <a:r>
              <a:rPr lang="en-AU" sz="900" dirty="0">
                <a:solidFill>
                  <a:srgbClr val="0000FF"/>
                </a:solidFill>
                <a:latin typeface="+mj-lt"/>
                <a:hlinkClick r:id="rId2">
                  <a:extLst>
                    <a:ext uri="{A12FA001-AC4F-418D-AE19-62706E023703}">
                      <ahyp:hlinkClr xmlns:ahyp="http://schemas.microsoft.com/office/drawing/2018/hyperlinkcolor" val="tx"/>
                    </a:ext>
                  </a:extLst>
                </a:hlinkClick>
              </a:rPr>
              <a:t>https://clinicaltrials.gov/study/NCT05165628</a:t>
            </a:r>
            <a:r>
              <a:rPr lang="en-AU" sz="900" dirty="0">
                <a:solidFill>
                  <a:srgbClr val="0000FF"/>
                </a:solidFill>
                <a:latin typeface="+mj-lt"/>
              </a:rPr>
              <a:t> </a:t>
            </a:r>
          </a:p>
        </p:txBody>
      </p:sp>
    </p:spTree>
    <p:extLst>
      <p:ext uri="{BB962C8B-B14F-4D97-AF65-F5344CB8AC3E}">
        <p14:creationId xmlns:p14="http://schemas.microsoft.com/office/powerpoint/2010/main" val="2740871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F3774-1945-2FF4-5D34-99C6BC691EC4}"/>
              </a:ext>
            </a:extLst>
          </p:cNvPr>
          <p:cNvSpPr>
            <a:spLocks noGrp="1"/>
          </p:cNvSpPr>
          <p:nvPr>
            <p:ph type="sldNum" sz="quarter" idx="4"/>
          </p:nvPr>
        </p:nvSpPr>
        <p:spPr/>
        <p:txBody>
          <a:bodyPr/>
          <a:lstStyle/>
          <a:p>
            <a:fld id="{32B5847F-0DEA-465B-90AF-23B6124160AE}" type="slidenum">
              <a:rPr lang="en-AU" smtClean="0"/>
              <a:pPr/>
              <a:t>23</a:t>
            </a:fld>
            <a:endParaRPr lang="en-AU"/>
          </a:p>
        </p:txBody>
      </p:sp>
      <p:sp>
        <p:nvSpPr>
          <p:cNvPr id="5" name="Title 4">
            <a:extLst>
              <a:ext uri="{FF2B5EF4-FFF2-40B4-BE49-F238E27FC236}">
                <a16:creationId xmlns:a16="http://schemas.microsoft.com/office/drawing/2014/main" id="{4FEF742B-3E62-8ECD-7D77-174AACFA1901}"/>
              </a:ext>
            </a:extLst>
          </p:cNvPr>
          <p:cNvSpPr>
            <a:spLocks noGrp="1"/>
          </p:cNvSpPr>
          <p:nvPr>
            <p:ph type="title"/>
          </p:nvPr>
        </p:nvSpPr>
        <p:spPr>
          <a:xfrm>
            <a:off x="407987" y="252081"/>
            <a:ext cx="11376025" cy="515388"/>
          </a:xfrm>
        </p:spPr>
        <p:txBody>
          <a:bodyPr/>
          <a:lstStyle/>
          <a:p>
            <a:r>
              <a:rPr lang="en-AU" sz="4600" noProof="0" dirty="0">
                <a:solidFill>
                  <a:schemeClr val="accent5"/>
                </a:solidFill>
                <a:sym typeface="Calibri" panose="020F0502020204030204" pitchFamily="34" charset="0"/>
              </a:rPr>
              <a:t>OA | Phase 3 clinical trial</a:t>
            </a:r>
            <a:r>
              <a:rPr lang="en-AU" sz="4600" baseline="30000" noProof="0" dirty="0">
                <a:solidFill>
                  <a:schemeClr val="accent5"/>
                </a:solidFill>
                <a:sym typeface="Calibri" panose="020F0502020204030204" pitchFamily="34" charset="0"/>
              </a:rPr>
              <a:t>1</a:t>
            </a:r>
            <a:endParaRPr lang="en-AU" sz="4600" dirty="0">
              <a:solidFill>
                <a:schemeClr val="accent5"/>
              </a:solidFill>
            </a:endParaRPr>
          </a:p>
        </p:txBody>
      </p:sp>
      <p:graphicFrame>
        <p:nvGraphicFramePr>
          <p:cNvPr id="6" name="Table 5">
            <a:extLst>
              <a:ext uri="{FF2B5EF4-FFF2-40B4-BE49-F238E27FC236}">
                <a16:creationId xmlns:a16="http://schemas.microsoft.com/office/drawing/2014/main" id="{F09B6FFA-1FA4-A4D7-FA26-A5F936E03561}"/>
              </a:ext>
            </a:extLst>
          </p:cNvPr>
          <p:cNvGraphicFramePr>
            <a:graphicFrameLocks noGrp="1"/>
          </p:cNvGraphicFramePr>
          <p:nvPr>
            <p:extLst>
              <p:ext uri="{D42A27DB-BD31-4B8C-83A1-F6EECF244321}">
                <p14:modId xmlns:p14="http://schemas.microsoft.com/office/powerpoint/2010/main" val="3438241808"/>
              </p:ext>
            </p:extLst>
          </p:nvPr>
        </p:nvGraphicFramePr>
        <p:xfrm>
          <a:off x="407987" y="1085850"/>
          <a:ext cx="11193463" cy="4777740"/>
        </p:xfrm>
        <a:graphic>
          <a:graphicData uri="http://schemas.openxmlformats.org/drawingml/2006/table">
            <a:tbl>
              <a:tblPr firstRow="1" bandRow="1">
                <a:tableStyleId>{5C22544A-7EE6-4342-B048-85BDC9FD1C3A}</a:tableStyleId>
              </a:tblPr>
              <a:tblGrid>
                <a:gridCol w="1937847">
                  <a:extLst>
                    <a:ext uri="{9D8B030D-6E8A-4147-A177-3AD203B41FA5}">
                      <a16:colId xmlns:a16="http://schemas.microsoft.com/office/drawing/2014/main" val="3246763703"/>
                    </a:ext>
                  </a:extLst>
                </a:gridCol>
                <a:gridCol w="9255616">
                  <a:extLst>
                    <a:ext uri="{9D8B030D-6E8A-4147-A177-3AD203B41FA5}">
                      <a16:colId xmlns:a16="http://schemas.microsoft.com/office/drawing/2014/main" val="3209557788"/>
                    </a:ext>
                  </a:extLst>
                </a:gridCol>
              </a:tblGrid>
              <a:tr h="621755">
                <a:tc>
                  <a:txBody>
                    <a:bodyPr/>
                    <a:lstStyle/>
                    <a:p>
                      <a:pPr>
                        <a:spcBef>
                          <a:spcPts val="600"/>
                        </a:spcBef>
                        <a:spcAft>
                          <a:spcPts val="600"/>
                        </a:spcAft>
                      </a:pPr>
                      <a:r>
                        <a:rPr lang="en-AU" b="1" dirty="0">
                          <a:solidFill>
                            <a:srgbClr val="FFFFFF"/>
                          </a:solidFill>
                          <a:latin typeface="Helvetica Now Bold" panose="020B0604020202020204" charset="0"/>
                        </a:rPr>
                        <a:t>Product</a:t>
                      </a: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CYP-004 (Cymerus™ iPSC-derived MSCs for intra-articular injection)</a:t>
                      </a: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7374535"/>
                  </a:ext>
                </a:extLst>
              </a:tr>
              <a:tr h="621755">
                <a:tc>
                  <a:txBody>
                    <a:bodyPr/>
                    <a:lstStyle/>
                    <a:p>
                      <a:pPr>
                        <a:spcBef>
                          <a:spcPts val="600"/>
                        </a:spcBef>
                        <a:spcAft>
                          <a:spcPts val="600"/>
                        </a:spcAft>
                      </a:pPr>
                      <a:r>
                        <a:rPr lang="en-AU" b="1" dirty="0">
                          <a:solidFill>
                            <a:srgbClr val="FFFFFF"/>
                          </a:solidFill>
                          <a:latin typeface="Helvetica Now Bold" panose="020B0604020202020204" charset="0"/>
                        </a:rPr>
                        <a:t>Indication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charset="0"/>
                        </a:rPr>
                        <a:t>Osteoarthritis (OA) of the knee (</a:t>
                      </a:r>
                      <a:r>
                        <a:rPr lang="en-GB" sz="1600" b="0" dirty="0" err="1">
                          <a:solidFill>
                            <a:schemeClr val="tx1"/>
                          </a:solidFill>
                          <a:latin typeface="Helvetica Now Bold" panose="020B0604020202020204" charset="0"/>
                        </a:rPr>
                        <a:t>Kellgren</a:t>
                      </a:r>
                      <a:r>
                        <a:rPr lang="en-GB" sz="1600" b="0" dirty="0">
                          <a:solidFill>
                            <a:schemeClr val="tx1"/>
                          </a:solidFill>
                          <a:latin typeface="Helvetica Now Bold" panose="020B0604020202020204" charset="0"/>
                        </a:rPr>
                        <a:t>-Lawrence Grade 2-3)</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1279629"/>
                  </a:ext>
                </a:extLst>
              </a:tr>
              <a:tr h="1388122">
                <a:tc>
                  <a:txBody>
                    <a:bodyPr/>
                    <a:lstStyle/>
                    <a:p>
                      <a:pPr>
                        <a:spcBef>
                          <a:spcPts val="600"/>
                        </a:spcBef>
                        <a:spcAft>
                          <a:spcPts val="600"/>
                        </a:spcAft>
                      </a:pPr>
                      <a:r>
                        <a:rPr lang="en-AU" b="1" dirty="0">
                          <a:solidFill>
                            <a:srgbClr val="FFFFFF"/>
                          </a:solidFill>
                          <a:latin typeface="Helvetica Now Bold" panose="020B0604020202020204" charset="0"/>
                        </a:rPr>
                        <a:t>Study Design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Randomised, double-blind placebo-controlled trial in ~320 adults</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Each participant receives 3 injections over 12 months; follow-up of 24 months from first dose </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Co-primary endpoints are reduction of knee symptoms and measure of cartilage loss</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7319201"/>
                  </a:ext>
                </a:extLst>
              </a:tr>
              <a:tr h="1213338">
                <a:tc>
                  <a:txBody>
                    <a:bodyPr/>
                    <a:lstStyle/>
                    <a:p>
                      <a:pPr>
                        <a:spcBef>
                          <a:spcPts val="600"/>
                        </a:spcBef>
                        <a:spcAft>
                          <a:spcPts val="600"/>
                        </a:spcAft>
                      </a:pPr>
                      <a:r>
                        <a:rPr lang="en-AU" b="1" dirty="0">
                          <a:solidFill>
                            <a:srgbClr val="FFFFFF"/>
                          </a:solidFill>
                          <a:latin typeface="Helvetica Now Bold" panose="020B0604020202020204" charset="0"/>
                        </a:rPr>
                        <a:t>Study Conduct</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3"/>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Trial conducted by University of Sydney, funded by Australian Government NHMRC grant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Clinical centres in Australia (Sydney and Hobart)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Patient enrolment complete (November 2023)</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charset="0"/>
                        </a:rPr>
                        <a:t>Last patient last visit expected ~November 2025</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54015489"/>
                  </a:ext>
                </a:extLst>
              </a:tr>
              <a:tr h="622108">
                <a:tc>
                  <a:txBody>
                    <a:bodyPr/>
                    <a:lstStyle/>
                    <a:p>
                      <a:pPr>
                        <a:spcBef>
                          <a:spcPts val="600"/>
                        </a:spcBef>
                        <a:spcAft>
                          <a:spcPts val="600"/>
                        </a:spcAft>
                      </a:pPr>
                      <a:r>
                        <a:rPr lang="en-AU" b="1" dirty="0">
                          <a:solidFill>
                            <a:srgbClr val="FFFFFF"/>
                          </a:solidFill>
                          <a:latin typeface="Helvetica Now Bold" panose="020B0604020202020204" charset="0"/>
                        </a:rPr>
                        <a:t>Results</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3"/>
                    </a:solidFill>
                  </a:tcPr>
                </a:tc>
                <a:tc>
                  <a:txBody>
                    <a:bodyPr/>
                    <a:lstStyle/>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charset="0"/>
                        </a:rPr>
                        <a:t>Results </a:t>
                      </a:r>
                      <a:r>
                        <a:rPr lang="en-AU" sz="1600" b="0" dirty="0">
                          <a:solidFill>
                            <a:schemeClr val="tx1"/>
                          </a:solidFill>
                          <a:latin typeface="Helvetica Now Bold" panose="020B0604020202020204" charset="0"/>
                        </a:rPr>
                        <a:t>anticipated</a:t>
                      </a:r>
                      <a:r>
                        <a:rPr lang="en-GB" sz="1600" b="0" dirty="0">
                          <a:solidFill>
                            <a:schemeClr val="tx1"/>
                          </a:solidFill>
                          <a:latin typeface="Helvetica Now Bold" panose="020B0604020202020204" charset="0"/>
                        </a:rPr>
                        <a:t> in H1 CY 2026</a:t>
                      </a:r>
                      <a:endParaRPr lang="en-GB" sz="600" b="0" dirty="0">
                        <a:solidFill>
                          <a:schemeClr val="tx1"/>
                        </a:solidFill>
                        <a:latin typeface="Helvetica Now Bold" panose="020B0604020202020204" charset="0"/>
                      </a:endParaRP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248942291"/>
                  </a:ext>
                </a:extLst>
              </a:tr>
            </a:tbl>
          </a:graphicData>
        </a:graphic>
      </p:graphicFrame>
      <p:sp>
        <p:nvSpPr>
          <p:cNvPr id="2" name="Rectangle 1">
            <a:extLst>
              <a:ext uri="{FF2B5EF4-FFF2-40B4-BE49-F238E27FC236}">
                <a16:creationId xmlns:a16="http://schemas.microsoft.com/office/drawing/2014/main" id="{785E2BCA-8626-DC13-B86E-FC79163D45CF}"/>
              </a:ext>
            </a:extLst>
          </p:cNvPr>
          <p:cNvSpPr/>
          <p:nvPr/>
        </p:nvSpPr>
        <p:spPr>
          <a:xfrm>
            <a:off x="1852102" y="6286498"/>
            <a:ext cx="9423674" cy="507831"/>
          </a:xfrm>
          <a:prstGeom prst="rect">
            <a:avLst/>
          </a:prstGeom>
        </p:spPr>
        <p:txBody>
          <a:bodyPr wrap="square">
            <a:spAutoFit/>
          </a:bodyPr>
          <a:lstStyle/>
          <a:p>
            <a:pPr marL="228600" indent="-228600">
              <a:buAutoNum type="arabicPeriod"/>
              <a:defRPr/>
            </a:pPr>
            <a:r>
              <a:rPr lang="en-AU" sz="900" dirty="0">
                <a:latin typeface="Helvetica Now Bold" panose="020B0604020202020204" charset="0"/>
              </a:rPr>
              <a:t>Clinical trial entitled Stem Cells as a symptom – and </a:t>
            </a:r>
            <a:r>
              <a:rPr lang="en-AU" sz="900" dirty="0" err="1">
                <a:latin typeface="Helvetica Now Bold" panose="020B0604020202020204" charset="0"/>
              </a:rPr>
              <a:t>strUcture</a:t>
            </a:r>
            <a:r>
              <a:rPr lang="en-AU" sz="900" dirty="0">
                <a:latin typeface="Helvetica Now Bold" panose="020B0604020202020204" charset="0"/>
              </a:rPr>
              <a:t>-modifying Treatment for medial tibiofemoral </a:t>
            </a:r>
            <a:r>
              <a:rPr lang="en-AU" sz="900" dirty="0" err="1">
                <a:latin typeface="Helvetica Now Bold" panose="020B0604020202020204" charset="0"/>
              </a:rPr>
              <a:t>OsteoaRthritis</a:t>
            </a:r>
            <a:r>
              <a:rPr lang="en-AU" sz="900" dirty="0">
                <a:latin typeface="Helvetica Now Bold" panose="020B0604020202020204" charset="0"/>
              </a:rPr>
              <a:t>: a randomised placebo-controlled trial (</a:t>
            </a:r>
            <a:r>
              <a:rPr lang="en-AU" sz="900" dirty="0" err="1">
                <a:latin typeface="Helvetica Now Bold" panose="020B0604020202020204" charset="0"/>
              </a:rPr>
              <a:t>SCUlpTOR</a:t>
            </a:r>
            <a:r>
              <a:rPr lang="en-AU" sz="900" dirty="0">
                <a:latin typeface="Helvetica Now Bold" panose="020B0604020202020204" charset="0"/>
              </a:rPr>
              <a:t>).</a:t>
            </a:r>
          </a:p>
          <a:p>
            <a:pPr>
              <a:defRPr/>
            </a:pPr>
            <a:r>
              <a:rPr lang="en-GB" sz="900" dirty="0">
                <a:latin typeface="Helvetica Now Bold" panose="020B0604020202020204" charset="0"/>
              </a:rPr>
              <a:t>NHMRC: National </a:t>
            </a:r>
            <a:r>
              <a:rPr lang="en-GB" sz="900" b="0" dirty="0">
                <a:solidFill>
                  <a:schemeClr val="tx1"/>
                </a:solidFill>
                <a:latin typeface="Helvetica Now Bold" panose="020B0604020202020204" charset="0"/>
              </a:rPr>
              <a:t>Health and Medical Research Council</a:t>
            </a:r>
          </a:p>
          <a:p>
            <a:pPr>
              <a:defRPr/>
            </a:pPr>
            <a:r>
              <a:rPr lang="en-AU" sz="900" dirty="0">
                <a:latin typeface="+mj-lt"/>
              </a:rPr>
              <a:t>For further information:</a:t>
            </a:r>
            <a:r>
              <a:rPr lang="en-GB" sz="900" dirty="0">
                <a:latin typeface="Helvetica Now Bold" panose="020B0604020202020204" charset="0"/>
              </a:rPr>
              <a:t> </a:t>
            </a:r>
            <a:r>
              <a:rPr lang="en-GB" sz="900" dirty="0">
                <a:solidFill>
                  <a:srgbClr val="0000FF"/>
                </a:solidFill>
                <a:latin typeface="Helvetica Now Bold" panose="020B0604020202020204" charset="0"/>
                <a:hlinkClick r:id="rId2">
                  <a:extLst>
                    <a:ext uri="{A12FA001-AC4F-418D-AE19-62706E023703}">
                      <ahyp:hlinkClr xmlns:ahyp="http://schemas.microsoft.com/office/drawing/2018/hyperlinkcolor" val="tx"/>
                    </a:ext>
                  </a:extLst>
                </a:hlinkClick>
              </a:rPr>
              <a:t>https://www.anzctr.org.au/Trial/Registration/TrialReview.aspx?id=379726&amp;isReview=true</a:t>
            </a:r>
            <a:r>
              <a:rPr lang="en-GB" sz="900" dirty="0">
                <a:solidFill>
                  <a:srgbClr val="0000FF"/>
                </a:solidFill>
                <a:latin typeface="Helvetica Now Bold" panose="020B0604020202020204" charset="0"/>
              </a:rPr>
              <a:t> </a:t>
            </a:r>
            <a:endParaRPr lang="en-AU" sz="900" dirty="0">
              <a:solidFill>
                <a:srgbClr val="0000FF"/>
              </a:solidFill>
              <a:latin typeface="Helvetica Now Bold" panose="020B0604020202020204" charset="0"/>
            </a:endParaRPr>
          </a:p>
        </p:txBody>
      </p:sp>
    </p:spTree>
    <p:extLst>
      <p:ext uri="{BB962C8B-B14F-4D97-AF65-F5344CB8AC3E}">
        <p14:creationId xmlns:p14="http://schemas.microsoft.com/office/powerpoint/2010/main" val="3226975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F3774-1945-2FF4-5D34-99C6BC691EC4}"/>
              </a:ext>
            </a:extLst>
          </p:cNvPr>
          <p:cNvSpPr>
            <a:spLocks noGrp="1"/>
          </p:cNvSpPr>
          <p:nvPr>
            <p:ph type="sldNum" sz="quarter" idx="4"/>
          </p:nvPr>
        </p:nvSpPr>
        <p:spPr/>
        <p:txBody>
          <a:bodyPr/>
          <a:lstStyle/>
          <a:p>
            <a:fld id="{32B5847F-0DEA-465B-90AF-23B6124160AE}" type="slidenum">
              <a:rPr lang="en-AU" smtClean="0"/>
              <a:pPr/>
              <a:t>24</a:t>
            </a:fld>
            <a:endParaRPr lang="en-AU" dirty="0"/>
          </a:p>
        </p:txBody>
      </p:sp>
      <p:sp>
        <p:nvSpPr>
          <p:cNvPr id="5" name="Title 4">
            <a:extLst>
              <a:ext uri="{FF2B5EF4-FFF2-40B4-BE49-F238E27FC236}">
                <a16:creationId xmlns:a16="http://schemas.microsoft.com/office/drawing/2014/main" id="{4FEF742B-3E62-8ECD-7D77-174AACFA1901}"/>
              </a:ext>
            </a:extLst>
          </p:cNvPr>
          <p:cNvSpPr>
            <a:spLocks noGrp="1"/>
          </p:cNvSpPr>
          <p:nvPr>
            <p:ph type="title"/>
          </p:nvPr>
        </p:nvSpPr>
        <p:spPr>
          <a:xfrm>
            <a:off x="407987" y="214758"/>
            <a:ext cx="11376025" cy="515388"/>
          </a:xfrm>
        </p:spPr>
        <p:txBody>
          <a:bodyPr/>
          <a:lstStyle/>
          <a:p>
            <a:r>
              <a:rPr lang="en-AU" sz="4600" noProof="0" dirty="0">
                <a:solidFill>
                  <a:schemeClr val="accent5"/>
                </a:solidFill>
                <a:sym typeface="Calibri" panose="020F0502020204030204" pitchFamily="34" charset="0"/>
              </a:rPr>
              <a:t>Renal transplant | Phase 1 clinical trial</a:t>
            </a:r>
            <a:endParaRPr lang="en-AU" sz="4600" dirty="0"/>
          </a:p>
        </p:txBody>
      </p:sp>
      <p:graphicFrame>
        <p:nvGraphicFramePr>
          <p:cNvPr id="6" name="Table 5">
            <a:extLst>
              <a:ext uri="{FF2B5EF4-FFF2-40B4-BE49-F238E27FC236}">
                <a16:creationId xmlns:a16="http://schemas.microsoft.com/office/drawing/2014/main" id="{F09B6FFA-1FA4-A4D7-FA26-A5F936E03561}"/>
              </a:ext>
            </a:extLst>
          </p:cNvPr>
          <p:cNvGraphicFramePr>
            <a:graphicFrameLocks noGrp="1"/>
          </p:cNvGraphicFramePr>
          <p:nvPr>
            <p:extLst>
              <p:ext uri="{D42A27DB-BD31-4B8C-83A1-F6EECF244321}">
                <p14:modId xmlns:p14="http://schemas.microsoft.com/office/powerpoint/2010/main" val="3831746411"/>
              </p:ext>
            </p:extLst>
          </p:nvPr>
        </p:nvGraphicFramePr>
        <p:xfrm>
          <a:off x="407987" y="1048698"/>
          <a:ext cx="11216323" cy="4722263"/>
        </p:xfrm>
        <a:graphic>
          <a:graphicData uri="http://schemas.openxmlformats.org/drawingml/2006/table">
            <a:tbl>
              <a:tblPr firstRow="1" bandRow="1">
                <a:tableStyleId>{5C22544A-7EE6-4342-B048-85BDC9FD1C3A}</a:tableStyleId>
              </a:tblPr>
              <a:tblGrid>
                <a:gridCol w="1885457">
                  <a:extLst>
                    <a:ext uri="{9D8B030D-6E8A-4147-A177-3AD203B41FA5}">
                      <a16:colId xmlns:a16="http://schemas.microsoft.com/office/drawing/2014/main" val="3246763703"/>
                    </a:ext>
                  </a:extLst>
                </a:gridCol>
                <a:gridCol w="9330866">
                  <a:extLst>
                    <a:ext uri="{9D8B030D-6E8A-4147-A177-3AD203B41FA5}">
                      <a16:colId xmlns:a16="http://schemas.microsoft.com/office/drawing/2014/main" val="3209557788"/>
                    </a:ext>
                  </a:extLst>
                </a:gridCol>
              </a:tblGrid>
              <a:tr h="601802">
                <a:tc>
                  <a:txBody>
                    <a:bodyPr/>
                    <a:lstStyle/>
                    <a:p>
                      <a:pPr>
                        <a:spcBef>
                          <a:spcPts val="600"/>
                        </a:spcBef>
                        <a:spcAft>
                          <a:spcPts val="600"/>
                        </a:spcAft>
                      </a:pPr>
                      <a:r>
                        <a:rPr lang="en-AU" b="1" dirty="0">
                          <a:solidFill>
                            <a:srgbClr val="FFFFFF"/>
                          </a:solidFill>
                          <a:latin typeface="Helvetica Now Bold" panose="020B0604020202020204"/>
                        </a:rPr>
                        <a:t>Product</a:t>
                      </a:r>
                    </a:p>
                  </a:txBody>
                  <a:tcPr anchor="ctr">
                    <a:lnR w="76200" cap="flat" cmpd="sng" algn="ctr">
                      <a:solidFill>
                        <a:schemeClr val="bg1"/>
                      </a:solidFill>
                      <a:prstDash val="solid"/>
                      <a:round/>
                      <a:headEnd type="none" w="med" len="med"/>
                      <a:tailEnd type="none" w="med" len="med"/>
                    </a:lnR>
                    <a:lnB w="762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a:rPr>
                        <a:t>CYP-001 (Cymerus™ iPSC-derived MSCs for intravenous infusion)</a:t>
                      </a:r>
                    </a:p>
                  </a:txBody>
                  <a:tcPr anchor="ctr">
                    <a:lnL w="76200" cap="flat" cmpd="sng" algn="ctr">
                      <a:solidFill>
                        <a:schemeClr val="bg1"/>
                      </a:solidFill>
                      <a:prstDash val="solid"/>
                      <a:round/>
                      <a:headEnd type="none" w="med" len="med"/>
                      <a:tailEnd type="none" w="med" len="med"/>
                    </a:lnL>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7374535"/>
                  </a:ext>
                </a:extLst>
              </a:tr>
              <a:tr h="581463">
                <a:tc>
                  <a:txBody>
                    <a:bodyPr/>
                    <a:lstStyle/>
                    <a:p>
                      <a:pPr>
                        <a:spcBef>
                          <a:spcPts val="600"/>
                        </a:spcBef>
                        <a:spcAft>
                          <a:spcPts val="600"/>
                        </a:spcAft>
                      </a:pPr>
                      <a:r>
                        <a:rPr lang="en-AU" b="1" dirty="0">
                          <a:solidFill>
                            <a:srgbClr val="FFFFFF"/>
                          </a:solidFill>
                          <a:latin typeface="Helvetica Now Bold" panose="020B0604020202020204"/>
                        </a:rPr>
                        <a:t>Indication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a:txBody>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sz="1600" b="0" dirty="0">
                          <a:solidFill>
                            <a:schemeClr val="tx1"/>
                          </a:solidFill>
                          <a:latin typeface="Helvetica Now Bold" panose="020B0604020202020204"/>
                        </a:rPr>
                        <a:t>Prevention of kidney transplant rejection</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71279629"/>
                  </a:ext>
                </a:extLst>
              </a:tr>
              <a:tr h="1392933">
                <a:tc>
                  <a:txBody>
                    <a:bodyPr/>
                    <a:lstStyle/>
                    <a:p>
                      <a:pPr>
                        <a:spcBef>
                          <a:spcPts val="600"/>
                        </a:spcBef>
                        <a:spcAft>
                          <a:spcPts val="600"/>
                        </a:spcAft>
                      </a:pPr>
                      <a:r>
                        <a:rPr lang="en-AU" b="1" dirty="0">
                          <a:solidFill>
                            <a:srgbClr val="FFFFFF"/>
                          </a:solidFill>
                          <a:latin typeface="Helvetica Now Bold" panose="020B0604020202020204"/>
                        </a:rPr>
                        <a:t>Study Design</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a:txBody>
                    <a:bodyPr/>
                    <a:lstStyle/>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a:rPr>
                        <a:t>~16 patients to receive CYP-001 after kidney transplantation: </a:t>
                      </a:r>
                      <a:br>
                        <a:rPr lang="en-GB" sz="1600" b="0" dirty="0">
                          <a:solidFill>
                            <a:schemeClr val="tx1"/>
                          </a:solidFill>
                          <a:latin typeface="Helvetica Now Bold" panose="020B0604020202020204"/>
                        </a:rPr>
                      </a:br>
                      <a:r>
                        <a:rPr lang="en-GB" sz="1600" b="0" dirty="0">
                          <a:solidFill>
                            <a:schemeClr val="tx1"/>
                          </a:solidFill>
                          <a:latin typeface="Helvetica Now Bold" panose="020B0604020202020204"/>
                        </a:rPr>
                        <a:t>cohort 1 (n=3); cohort 2 (n=3); cohort 3 (n=10)</a:t>
                      </a:r>
                    </a:p>
                    <a:p>
                      <a:pPr marL="285750" indent="-285750">
                        <a:spcBef>
                          <a:spcPts val="600"/>
                        </a:spcBef>
                        <a:spcAft>
                          <a:spcPts val="600"/>
                        </a:spcAft>
                        <a:buFont typeface="Arial" panose="020B0604020202020204" pitchFamily="34" charset="0"/>
                        <a:buChar char="•"/>
                      </a:pPr>
                      <a:r>
                        <a:rPr lang="en-GB" sz="1600" b="0" dirty="0">
                          <a:solidFill>
                            <a:schemeClr val="tx1"/>
                          </a:solidFill>
                          <a:latin typeface="Helvetica Now Bold" panose="020B0604020202020204"/>
                        </a:rPr>
                        <a:t>Trial will evaluate safety (all cohorts) and efficacy of MSCs in facilitating reduction of calcineurin inhibitors (anti-rejection medication; Cohort 3)</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27319201"/>
                  </a:ext>
                </a:extLst>
              </a:tr>
              <a:tr h="1544263">
                <a:tc>
                  <a:txBody>
                    <a:bodyPr/>
                    <a:lstStyle/>
                    <a:p>
                      <a:pPr>
                        <a:spcBef>
                          <a:spcPts val="600"/>
                        </a:spcBef>
                        <a:spcAft>
                          <a:spcPts val="600"/>
                        </a:spcAft>
                      </a:pPr>
                      <a:r>
                        <a:rPr lang="en-AU" b="1" dirty="0">
                          <a:solidFill>
                            <a:srgbClr val="FFFFFF"/>
                          </a:solidFill>
                          <a:latin typeface="Helvetica Now Bold" panose="020B0604020202020204"/>
                        </a:rPr>
                        <a:t>Study Conduct</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a:rPr>
                        <a:t>Trial to be conducted and funded by Leiden University Medical </a:t>
                      </a:r>
                      <a:r>
                        <a:rPr lang="en-GB" sz="1600" b="0" dirty="0" err="1">
                          <a:solidFill>
                            <a:schemeClr val="tx1"/>
                          </a:solidFill>
                          <a:latin typeface="Helvetica Now Bold" panose="020B0604020202020204"/>
                        </a:rPr>
                        <a:t>Center</a:t>
                      </a:r>
                      <a:r>
                        <a:rPr lang="en-GB" sz="1600" b="0" dirty="0">
                          <a:solidFill>
                            <a:schemeClr val="tx1"/>
                          </a:solidFill>
                          <a:latin typeface="Helvetica Now Bold" panose="020B0604020202020204"/>
                        </a:rPr>
                        <a:t> (LUMC), Netherlands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a:rPr>
                        <a:t>Regulatory and ethics approvals in place; final trial start-up activities ongoing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b="0" dirty="0">
                          <a:solidFill>
                            <a:schemeClr val="tx1"/>
                          </a:solidFill>
                          <a:latin typeface="Helvetica Now Bold" panose="020B0604020202020204"/>
                        </a:rPr>
                        <a:t>Aiming to commence patient enrolment in mid 2024</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54015489"/>
                  </a:ext>
                </a:extLst>
              </a:tr>
              <a:tr h="601802">
                <a:tc>
                  <a:txBody>
                    <a:bodyPr/>
                    <a:lstStyle/>
                    <a:p>
                      <a:pPr>
                        <a:spcBef>
                          <a:spcPts val="600"/>
                        </a:spcBef>
                        <a:spcAft>
                          <a:spcPts val="600"/>
                        </a:spcAft>
                      </a:pPr>
                      <a:r>
                        <a:rPr lang="en-AU" b="1" dirty="0">
                          <a:solidFill>
                            <a:srgbClr val="FFFFFF"/>
                          </a:solidFill>
                          <a:latin typeface="Helvetica Now Bold" panose="020B0604020202020204"/>
                        </a:rPr>
                        <a:t>Results</a:t>
                      </a:r>
                    </a:p>
                  </a:txBody>
                  <a:tcPr anchor="ctr">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chemeClr val="accent1"/>
                    </a:solidFill>
                  </a:tcPr>
                </a:tc>
                <a:tc>
                  <a:txBody>
                    <a:bodyPr/>
                    <a:lstStyle/>
                    <a:p>
                      <a:pPr marL="0" indent="0">
                        <a:spcBef>
                          <a:spcPts val="600"/>
                        </a:spcBef>
                        <a:spcAft>
                          <a:spcPts val="600"/>
                        </a:spcAft>
                        <a:buFont typeface="Arial" panose="020B0604020202020204" pitchFamily="34" charset="0"/>
                        <a:buNone/>
                      </a:pPr>
                      <a:r>
                        <a:rPr lang="en-GB" sz="1600" b="0" dirty="0">
                          <a:solidFill>
                            <a:schemeClr val="tx1"/>
                          </a:solidFill>
                          <a:latin typeface="Helvetica Now Bold" panose="020B0604020202020204"/>
                        </a:rPr>
                        <a:t>Results of Cohort 1 anticipated in late 2024</a:t>
                      </a:r>
                    </a:p>
                  </a:txBody>
                  <a:tcPr anchor="ctr">
                    <a:lnL w="76200" cap="flat" cmpd="sng" algn="ctr">
                      <a:solidFill>
                        <a:schemeClr val="bg1"/>
                      </a:solidFill>
                      <a:prstDash val="solid"/>
                      <a:round/>
                      <a:headEnd type="none" w="med" len="med"/>
                      <a:tailEnd type="none" w="med" len="med"/>
                    </a:lnL>
                    <a:lnT w="762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3248942291"/>
                  </a:ext>
                </a:extLst>
              </a:tr>
            </a:tbl>
          </a:graphicData>
        </a:graphic>
      </p:graphicFrame>
    </p:spTree>
    <p:extLst>
      <p:ext uri="{BB962C8B-B14F-4D97-AF65-F5344CB8AC3E}">
        <p14:creationId xmlns:p14="http://schemas.microsoft.com/office/powerpoint/2010/main" val="1954219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3" name="TextBox 13"/>
          <p:cNvSpPr txBox="1"/>
          <p:nvPr/>
        </p:nvSpPr>
        <p:spPr>
          <a:xfrm>
            <a:off x="281835" y="3163313"/>
            <a:ext cx="6352230" cy="1231106"/>
          </a:xfrm>
          <a:prstGeom prst="rect">
            <a:avLst/>
          </a:prstGeom>
        </p:spPr>
        <p:txBody>
          <a:bodyPr wrap="square" lIns="0" tIns="0" rIns="0" bIns="0" rtlCol="0" anchor="t">
            <a:spAutoFit/>
          </a:bodyPr>
          <a:lstStyle/>
          <a:p>
            <a:r>
              <a:rPr lang="en-GB" sz="4000" dirty="0">
                <a:solidFill>
                  <a:srgbClr val="FFFFFF"/>
                </a:solidFill>
                <a:latin typeface="+mj-lt"/>
              </a:rPr>
              <a:t>Strategy, Outlook and Corporate Overview</a:t>
            </a:r>
          </a:p>
        </p:txBody>
      </p:sp>
    </p:spTree>
    <p:extLst>
      <p:ext uri="{BB962C8B-B14F-4D97-AF65-F5344CB8AC3E}">
        <p14:creationId xmlns:p14="http://schemas.microsoft.com/office/powerpoint/2010/main" val="122934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C29CF56-C13F-024F-D9BC-E11F6349F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7727" y="4040724"/>
            <a:ext cx="28575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3FD06C-C43A-AD84-9261-6A0BC733898E}"/>
              </a:ext>
            </a:extLst>
          </p:cNvPr>
          <p:cNvPicPr>
            <a:picLocks noChangeAspect="1"/>
          </p:cNvPicPr>
          <p:nvPr/>
        </p:nvPicPr>
        <p:blipFill>
          <a:blip r:embed="rId3"/>
          <a:stretch>
            <a:fillRect/>
          </a:stretch>
        </p:blipFill>
        <p:spPr>
          <a:xfrm>
            <a:off x="9848444" y="1996234"/>
            <a:ext cx="2380952" cy="952381"/>
          </a:xfrm>
          <a:prstGeom prst="rect">
            <a:avLst/>
          </a:prstGeom>
        </p:spPr>
      </p:pic>
      <p:sp>
        <p:nvSpPr>
          <p:cNvPr id="4" name="Slide Number Placeholder 3">
            <a:extLst>
              <a:ext uri="{FF2B5EF4-FFF2-40B4-BE49-F238E27FC236}">
                <a16:creationId xmlns:a16="http://schemas.microsoft.com/office/drawing/2014/main" id="{67EBC847-54EF-42C1-DE1E-46D2B2F3E5D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2B5847F-0DEA-465B-90AF-23B6124160AE}" type="slidenum">
              <a:rPr kumimoji="0" lang="en-AU" sz="1200" b="0" i="0" u="none" strike="noStrike" kern="1200" cap="none" spc="0" normalizeH="0" baseline="0" noProof="0" smtClean="0">
                <a:ln>
                  <a:noFill/>
                </a:ln>
                <a:solidFill>
                  <a:srgbClr val="0C2337"/>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0C2337"/>
              </a:solidFill>
              <a:effectLst/>
              <a:uLnTx/>
              <a:uFillTx/>
              <a:latin typeface="Arial"/>
              <a:ea typeface="+mn-ea"/>
              <a:cs typeface="+mn-cs"/>
            </a:endParaRPr>
          </a:p>
        </p:txBody>
      </p:sp>
      <p:sp>
        <p:nvSpPr>
          <p:cNvPr id="6" name="Title 4">
            <a:extLst>
              <a:ext uri="{FF2B5EF4-FFF2-40B4-BE49-F238E27FC236}">
                <a16:creationId xmlns:a16="http://schemas.microsoft.com/office/drawing/2014/main" id="{0B27FDF0-15F6-16D4-8B8D-89E07429A9F2}"/>
              </a:ext>
            </a:extLst>
          </p:cNvPr>
          <p:cNvSpPr txBox="1">
            <a:spLocks/>
          </p:cNvSpPr>
          <p:nvPr/>
        </p:nvSpPr>
        <p:spPr>
          <a:xfrm>
            <a:off x="407987" y="202170"/>
            <a:ext cx="11376025" cy="515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600" b="1" i="0" u="none" strike="noStrike" kern="1200" cap="none" spc="0" normalizeH="0" baseline="0" noProof="0" dirty="0">
                <a:ln>
                  <a:noFill/>
                </a:ln>
                <a:solidFill>
                  <a:schemeClr val="accent5"/>
                </a:solidFill>
                <a:effectLst/>
                <a:uLnTx/>
                <a:uFillTx/>
                <a:latin typeface="Arial"/>
                <a:ea typeface="+mj-ea"/>
                <a:cs typeface="+mj-cs"/>
              </a:rPr>
              <a:t>Research partnerships</a:t>
            </a:r>
          </a:p>
        </p:txBody>
      </p:sp>
      <p:pic>
        <p:nvPicPr>
          <p:cNvPr id="10" name="Picture 2" descr="King Faisal Specialist Hospital and Research Centre | Riyadh, Saudi Arabia  | KFSHRC">
            <a:extLst>
              <a:ext uri="{FF2B5EF4-FFF2-40B4-BE49-F238E27FC236}">
                <a16:creationId xmlns:a16="http://schemas.microsoft.com/office/drawing/2014/main" id="{066AA0CE-2417-6E1C-9140-FAA975775E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7967" y="3875542"/>
            <a:ext cx="1143261" cy="10988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DE9582-96B6-BFFB-1337-EF064D8D801D}"/>
              </a:ext>
            </a:extLst>
          </p:cNvPr>
          <p:cNvPicPr>
            <a:picLocks noChangeAspect="1"/>
          </p:cNvPicPr>
          <p:nvPr/>
        </p:nvPicPr>
        <p:blipFill>
          <a:blip r:embed="rId5"/>
          <a:stretch>
            <a:fillRect/>
          </a:stretch>
        </p:blipFill>
        <p:spPr>
          <a:xfrm>
            <a:off x="6295573" y="3267219"/>
            <a:ext cx="1652588" cy="728663"/>
          </a:xfrm>
          <a:prstGeom prst="rect">
            <a:avLst/>
          </a:prstGeom>
        </p:spPr>
      </p:pic>
      <p:pic>
        <p:nvPicPr>
          <p:cNvPr id="18" name="Picture 17">
            <a:extLst>
              <a:ext uri="{FF2B5EF4-FFF2-40B4-BE49-F238E27FC236}">
                <a16:creationId xmlns:a16="http://schemas.microsoft.com/office/drawing/2014/main" id="{4870AE61-C618-8CD9-F412-EF58E5737D1A}"/>
              </a:ext>
            </a:extLst>
          </p:cNvPr>
          <p:cNvPicPr>
            <a:picLocks noChangeAspect="1"/>
          </p:cNvPicPr>
          <p:nvPr/>
        </p:nvPicPr>
        <p:blipFill>
          <a:blip r:embed="rId6"/>
          <a:stretch>
            <a:fillRect/>
          </a:stretch>
        </p:blipFill>
        <p:spPr>
          <a:xfrm>
            <a:off x="6153245" y="1764626"/>
            <a:ext cx="1562100" cy="1562100"/>
          </a:xfrm>
          <a:prstGeom prst="rect">
            <a:avLst/>
          </a:prstGeom>
        </p:spPr>
      </p:pic>
      <p:pic>
        <p:nvPicPr>
          <p:cNvPr id="20" name="Picture 2" descr="Related image">
            <a:extLst>
              <a:ext uri="{FF2B5EF4-FFF2-40B4-BE49-F238E27FC236}">
                <a16:creationId xmlns:a16="http://schemas.microsoft.com/office/drawing/2014/main" id="{C8C8DFFC-FA64-CF2B-D083-7C617680B1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5643" y="2630012"/>
            <a:ext cx="892456" cy="114605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5">
            <a:extLst>
              <a:ext uri="{FF2B5EF4-FFF2-40B4-BE49-F238E27FC236}">
                <a16:creationId xmlns:a16="http://schemas.microsoft.com/office/drawing/2014/main" id="{24B00D6E-7E60-74B9-A5BF-90E4B973923E}"/>
              </a:ext>
            </a:extLst>
          </p:cNvPr>
          <p:cNvSpPr txBox="1">
            <a:spLocks/>
          </p:cNvSpPr>
          <p:nvPr/>
        </p:nvSpPr>
        <p:spPr>
          <a:xfrm>
            <a:off x="286468" y="941030"/>
            <a:ext cx="5609876" cy="5129043"/>
          </a:xfrm>
          <a:prstGeom prst="rect">
            <a:avLst/>
          </a:prstGeom>
          <a:solidFill>
            <a:schemeClr val="bg1">
              <a:lumMod val="95000"/>
            </a:schemeClr>
          </a:solidFill>
          <a:ln>
            <a:solidFill>
              <a:schemeClr val="accent4"/>
            </a:solidFill>
          </a:ln>
        </p:spPr>
        <p:txBody>
          <a:bodyPr lIns="288000" tIns="108000" rIns="360000" bIns="108000" anchor="ct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Large body of positive preclinical data generated via R&amp;D partnerships: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GvHD</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Diabetic wounds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Critical limb ischaemia</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Organ transplant rejection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Osteoarthritis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Respiratory disorders (including asthma, pulmonary fibrosis, acute respiratory distress syndrome)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Sepsis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Cardiovascular disorders (including coronary artery disease, myocardial infarction)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Cytokine release syndrome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a:ea typeface="+mn-ea"/>
                <a:cs typeface="+mn-cs"/>
              </a:rPr>
              <a:t>Glioblastoma</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Several of these studies have been published in peer-reviewed journals</a:t>
            </a:r>
            <a:r>
              <a:rPr kumimoji="0" lang="en-GB" sz="1400" b="0" i="0" u="none" strike="noStrike" kern="1200" cap="none" spc="0" normalizeH="0" baseline="0" noProof="0" dirty="0">
                <a:ln>
                  <a:noFill/>
                </a:ln>
                <a:solidFill>
                  <a:prstClr val="black"/>
                </a:solidFill>
                <a:effectLst/>
                <a:uLnTx/>
                <a:uFillTx/>
                <a:latin typeface="Arial"/>
                <a:ea typeface="+mn-ea"/>
                <a:cs typeface="+mn-cs"/>
              </a:rPr>
              <a:t> – see </a:t>
            </a:r>
            <a:r>
              <a:rPr kumimoji="0" lang="en-GB" sz="1400" b="0" i="0" u="none" strike="noStrike" kern="1200" cap="none" spc="0" normalizeH="0" baseline="0" noProof="0" dirty="0">
                <a:ln>
                  <a:noFill/>
                </a:ln>
                <a:solidFill>
                  <a:srgbClr val="0000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cynata.com/</a:t>
            </a:r>
            <a:r>
              <a:rPr kumimoji="0" lang="en-GB" sz="1400" b="0" i="0" u="none" strike="noStrike" kern="1200" cap="none" spc="0" normalizeH="0" baseline="0" noProof="0" dirty="0" err="1">
                <a:ln>
                  <a:noFill/>
                </a:ln>
                <a:solidFill>
                  <a:srgbClr val="0000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science_publications</a:t>
            </a:r>
            <a:r>
              <a:rPr kumimoji="0" lang="en-GB" sz="1400" b="0" i="0" u="none" strike="noStrike" kern="1200" cap="none" spc="0" normalizeH="0" baseline="0" noProof="0" dirty="0">
                <a:ln>
                  <a:noFill/>
                </a:ln>
                <a:solidFill>
                  <a:srgbClr val="0000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 </a:t>
            </a:r>
            <a:endParaRPr kumimoji="0" lang="en-GB" sz="1400" b="0" i="0" u="none" strike="noStrike" kern="1200" cap="none" spc="0" normalizeH="0" baseline="0" noProof="0" dirty="0">
              <a:ln>
                <a:noFill/>
              </a:ln>
              <a:solidFill>
                <a:srgbClr val="0000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BBA7E776-19F1-B1EB-3ACB-E1355BFF5C4F}"/>
              </a:ext>
            </a:extLst>
          </p:cNvPr>
          <p:cNvPicPr>
            <a:picLocks noChangeAspect="1"/>
          </p:cNvPicPr>
          <p:nvPr/>
        </p:nvPicPr>
        <p:blipFill>
          <a:blip r:embed="rId9"/>
          <a:stretch>
            <a:fillRect/>
          </a:stretch>
        </p:blipFill>
        <p:spPr>
          <a:xfrm>
            <a:off x="7854159" y="1807155"/>
            <a:ext cx="1994285" cy="822857"/>
          </a:xfrm>
          <a:prstGeom prst="rect">
            <a:avLst/>
          </a:prstGeom>
        </p:spPr>
      </p:pic>
      <p:pic>
        <p:nvPicPr>
          <p:cNvPr id="15" name="Picture 14">
            <a:extLst>
              <a:ext uri="{FF2B5EF4-FFF2-40B4-BE49-F238E27FC236}">
                <a16:creationId xmlns:a16="http://schemas.microsoft.com/office/drawing/2014/main" id="{85A7BC6B-1075-D67C-2A19-859E613CB066}"/>
              </a:ext>
            </a:extLst>
          </p:cNvPr>
          <p:cNvPicPr>
            <a:picLocks noChangeAspect="1"/>
          </p:cNvPicPr>
          <p:nvPr/>
        </p:nvPicPr>
        <p:blipFill>
          <a:blip r:embed="rId10"/>
          <a:stretch>
            <a:fillRect/>
          </a:stretch>
        </p:blipFill>
        <p:spPr>
          <a:xfrm>
            <a:off x="9690915" y="3067481"/>
            <a:ext cx="2045714" cy="805714"/>
          </a:xfrm>
          <a:prstGeom prst="rect">
            <a:avLst/>
          </a:prstGeom>
        </p:spPr>
      </p:pic>
      <p:pic>
        <p:nvPicPr>
          <p:cNvPr id="16" name="Picture 15">
            <a:extLst>
              <a:ext uri="{FF2B5EF4-FFF2-40B4-BE49-F238E27FC236}">
                <a16:creationId xmlns:a16="http://schemas.microsoft.com/office/drawing/2014/main" id="{5F47FD15-0FA8-F30B-5D9A-2C1BD65FBBEF}"/>
              </a:ext>
            </a:extLst>
          </p:cNvPr>
          <p:cNvPicPr>
            <a:picLocks noChangeAspect="1"/>
          </p:cNvPicPr>
          <p:nvPr/>
        </p:nvPicPr>
        <p:blipFill rotWithShape="1">
          <a:blip r:embed="rId11"/>
          <a:srcRect r="42375"/>
          <a:stretch/>
        </p:blipFill>
        <p:spPr>
          <a:xfrm>
            <a:off x="6555282" y="5368080"/>
            <a:ext cx="2785757" cy="818572"/>
          </a:xfrm>
          <a:prstGeom prst="rect">
            <a:avLst/>
          </a:prstGeom>
        </p:spPr>
      </p:pic>
      <p:pic>
        <p:nvPicPr>
          <p:cNvPr id="24" name="Picture 23">
            <a:extLst>
              <a:ext uri="{FF2B5EF4-FFF2-40B4-BE49-F238E27FC236}">
                <a16:creationId xmlns:a16="http://schemas.microsoft.com/office/drawing/2014/main" id="{04D15723-14B6-2FCD-DEB0-E3AB1DFFE717}"/>
              </a:ext>
            </a:extLst>
          </p:cNvPr>
          <p:cNvPicPr>
            <a:picLocks noChangeAspect="1"/>
          </p:cNvPicPr>
          <p:nvPr/>
        </p:nvPicPr>
        <p:blipFill>
          <a:blip r:embed="rId12"/>
          <a:stretch>
            <a:fillRect/>
          </a:stretch>
        </p:blipFill>
        <p:spPr>
          <a:xfrm>
            <a:off x="9642109" y="5086956"/>
            <a:ext cx="1766182" cy="983117"/>
          </a:xfrm>
          <a:prstGeom prst="rect">
            <a:avLst/>
          </a:prstGeom>
        </p:spPr>
      </p:pic>
      <p:pic>
        <p:nvPicPr>
          <p:cNvPr id="1028" name="Picture 4">
            <a:extLst>
              <a:ext uri="{FF2B5EF4-FFF2-40B4-BE49-F238E27FC236}">
                <a16:creationId xmlns:a16="http://schemas.microsoft.com/office/drawing/2014/main" id="{83C51050-E3EB-261A-F2CE-4611225B1C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86282" y="4045655"/>
            <a:ext cx="1619250" cy="928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C55E15-DA3F-0EA9-665C-D1482B62200E}"/>
              </a:ext>
            </a:extLst>
          </p:cNvPr>
          <p:cNvSpPr txBox="1"/>
          <p:nvPr/>
        </p:nvSpPr>
        <p:spPr>
          <a:xfrm>
            <a:off x="6094446" y="941161"/>
            <a:ext cx="609755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mn-cs"/>
              </a:rPr>
              <a:t>Studies conducted in partnership with leading research groups worldwide</a:t>
            </a:r>
            <a:endParaRPr kumimoji="0" lang="en-AU"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786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1D964-1DB0-5DD0-7FA6-70D7BC2024D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5D2238-7E5D-AB29-6EE4-907EAD8E20D0}"/>
              </a:ext>
            </a:extLst>
          </p:cNvPr>
          <p:cNvSpPr>
            <a:spLocks noGrp="1"/>
          </p:cNvSpPr>
          <p:nvPr>
            <p:ph type="sldNum" sz="quarter" idx="4"/>
          </p:nvPr>
        </p:nvSpPr>
        <p:spPr/>
        <p:txBody>
          <a:bodyPr/>
          <a:lstStyle/>
          <a:p>
            <a:fld id="{32B5847F-0DEA-465B-90AF-23B6124160AE}" type="slidenum">
              <a:rPr lang="en-AU" smtClean="0"/>
              <a:pPr/>
              <a:t>27</a:t>
            </a:fld>
            <a:endParaRPr lang="en-AU"/>
          </a:p>
        </p:txBody>
      </p:sp>
      <p:grpSp>
        <p:nvGrpSpPr>
          <p:cNvPr id="9" name="Group 8">
            <a:extLst>
              <a:ext uri="{FF2B5EF4-FFF2-40B4-BE49-F238E27FC236}">
                <a16:creationId xmlns:a16="http://schemas.microsoft.com/office/drawing/2014/main" id="{A60B788A-C8B5-B669-644A-B83E340B6427}"/>
              </a:ext>
            </a:extLst>
          </p:cNvPr>
          <p:cNvGrpSpPr/>
          <p:nvPr/>
        </p:nvGrpSpPr>
        <p:grpSpPr>
          <a:xfrm>
            <a:off x="471549" y="1261245"/>
            <a:ext cx="5050803" cy="5029460"/>
            <a:chOff x="6035118" y="440456"/>
            <a:chExt cx="5884897" cy="5478999"/>
          </a:xfrm>
        </p:grpSpPr>
        <p:grpSp>
          <p:nvGrpSpPr>
            <p:cNvPr id="16" name="Group 5">
              <a:extLst>
                <a:ext uri="{FF2B5EF4-FFF2-40B4-BE49-F238E27FC236}">
                  <a16:creationId xmlns:a16="http://schemas.microsoft.com/office/drawing/2014/main" id="{8D8F5683-756F-3DEC-883E-DA7AB55ED66C}"/>
                </a:ext>
              </a:extLst>
            </p:cNvPr>
            <p:cNvGrpSpPr>
              <a:grpSpLocks noChangeAspect="1"/>
            </p:cNvGrpSpPr>
            <p:nvPr/>
          </p:nvGrpSpPr>
          <p:grpSpPr>
            <a:xfrm>
              <a:off x="6035118" y="440456"/>
              <a:ext cx="5500485" cy="5478999"/>
              <a:chOff x="0" y="0"/>
              <a:chExt cx="6502400" cy="6477000"/>
            </a:xfrm>
          </p:grpSpPr>
          <p:sp>
            <p:nvSpPr>
              <p:cNvPr id="17" name="Freeform 6">
                <a:extLst>
                  <a:ext uri="{FF2B5EF4-FFF2-40B4-BE49-F238E27FC236}">
                    <a16:creationId xmlns:a16="http://schemas.microsoft.com/office/drawing/2014/main" id="{E4C58F2D-5D9A-65B9-48A1-D95B48EAA6A8}"/>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20754" r="223" b="-20754"/>
                </a:stretch>
              </a:blipFill>
            </p:spPr>
            <p:txBody>
              <a:bodyPr/>
              <a:lstStyle/>
              <a:p>
                <a:endParaRPr lang="en-AU"/>
              </a:p>
            </p:txBody>
          </p:sp>
          <p:sp>
            <p:nvSpPr>
              <p:cNvPr id="18" name="Freeform 7">
                <a:extLst>
                  <a:ext uri="{FF2B5EF4-FFF2-40B4-BE49-F238E27FC236}">
                    <a16:creationId xmlns:a16="http://schemas.microsoft.com/office/drawing/2014/main" id="{368A43DA-3C14-84F6-0F47-FB2D039ADC5E}"/>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a:p>
            </p:txBody>
          </p:sp>
        </p:grpSp>
        <p:grpSp>
          <p:nvGrpSpPr>
            <p:cNvPr id="19" name="Group 8">
              <a:extLst>
                <a:ext uri="{FF2B5EF4-FFF2-40B4-BE49-F238E27FC236}">
                  <a16:creationId xmlns:a16="http://schemas.microsoft.com/office/drawing/2014/main" id="{FDE8FB9E-47AF-AD09-7C0A-D30EBC9216FA}"/>
                </a:ext>
              </a:extLst>
            </p:cNvPr>
            <p:cNvGrpSpPr>
              <a:grpSpLocks noChangeAspect="1"/>
            </p:cNvGrpSpPr>
            <p:nvPr/>
          </p:nvGrpSpPr>
          <p:grpSpPr>
            <a:xfrm>
              <a:off x="7825990" y="938258"/>
              <a:ext cx="4094025" cy="4078033"/>
              <a:chOff x="0" y="0"/>
              <a:chExt cx="6502400" cy="6477000"/>
            </a:xfrm>
          </p:grpSpPr>
          <p:sp>
            <p:nvSpPr>
              <p:cNvPr id="20" name="Freeform 9">
                <a:extLst>
                  <a:ext uri="{FF2B5EF4-FFF2-40B4-BE49-F238E27FC236}">
                    <a16:creationId xmlns:a16="http://schemas.microsoft.com/office/drawing/2014/main" id="{61280208-0C26-12FC-3466-FBD8A1CFF305}"/>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53849" r="223" b="-7547"/>
                </a:stretch>
              </a:blipFill>
            </p:spPr>
            <p:txBody>
              <a:bodyPr/>
              <a:lstStyle/>
              <a:p>
                <a:endParaRPr lang="en-AU"/>
              </a:p>
            </p:txBody>
          </p:sp>
          <p:sp>
            <p:nvSpPr>
              <p:cNvPr id="21" name="Freeform 10">
                <a:extLst>
                  <a:ext uri="{FF2B5EF4-FFF2-40B4-BE49-F238E27FC236}">
                    <a16:creationId xmlns:a16="http://schemas.microsoft.com/office/drawing/2014/main" id="{1FEB4ED2-FAC9-52FF-DB36-78A1D167F381}"/>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a:p>
            </p:txBody>
          </p:sp>
        </p:grpSp>
      </p:grpSp>
      <p:graphicFrame>
        <p:nvGraphicFramePr>
          <p:cNvPr id="6" name="Text Placeholder 2">
            <a:extLst>
              <a:ext uri="{FF2B5EF4-FFF2-40B4-BE49-F238E27FC236}">
                <a16:creationId xmlns:a16="http://schemas.microsoft.com/office/drawing/2014/main" id="{A4346E21-5D0C-326D-959E-007EE96E38FB}"/>
              </a:ext>
            </a:extLst>
          </p:cNvPr>
          <p:cNvGraphicFramePr/>
          <p:nvPr>
            <p:extLst>
              <p:ext uri="{D42A27DB-BD31-4B8C-83A1-F6EECF244321}">
                <p14:modId xmlns:p14="http://schemas.microsoft.com/office/powerpoint/2010/main" val="51301553"/>
              </p:ext>
            </p:extLst>
          </p:nvPr>
        </p:nvGraphicFramePr>
        <p:xfrm>
          <a:off x="5747657" y="1626098"/>
          <a:ext cx="5919767" cy="43040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4">
            <a:extLst>
              <a:ext uri="{FF2B5EF4-FFF2-40B4-BE49-F238E27FC236}">
                <a16:creationId xmlns:a16="http://schemas.microsoft.com/office/drawing/2014/main" id="{729383EA-8B69-10F3-DEC5-045DAA5C25FD}"/>
              </a:ext>
            </a:extLst>
          </p:cNvPr>
          <p:cNvSpPr txBox="1">
            <a:spLocks/>
          </p:cNvSpPr>
          <p:nvPr/>
        </p:nvSpPr>
        <p:spPr>
          <a:xfrm>
            <a:off x="407986" y="206990"/>
            <a:ext cx="11376025" cy="515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600" b="1" i="0" u="none" strike="noStrike" kern="1200" cap="none" spc="0" normalizeH="0" baseline="0" noProof="0" dirty="0">
                <a:ln>
                  <a:noFill/>
                </a:ln>
                <a:solidFill>
                  <a:schemeClr val="accent5"/>
                </a:solidFill>
                <a:effectLst/>
                <a:uLnTx/>
                <a:uFillTx/>
                <a:latin typeface="Arial"/>
                <a:ea typeface="+mj-ea"/>
                <a:cs typeface="+mj-cs"/>
              </a:rPr>
              <a:t>Commercial partnering</a:t>
            </a:r>
          </a:p>
        </p:txBody>
      </p:sp>
    </p:spTree>
    <p:extLst>
      <p:ext uri="{BB962C8B-B14F-4D97-AF65-F5344CB8AC3E}">
        <p14:creationId xmlns:p14="http://schemas.microsoft.com/office/powerpoint/2010/main" val="999944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9B97D43-B603-432A-8705-C222F96534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7" name="Object 6" hidden="1">
                        <a:extLst>
                          <a:ext uri="{FF2B5EF4-FFF2-40B4-BE49-F238E27FC236}">
                            <a16:creationId xmlns:a16="http://schemas.microsoft.com/office/drawing/2014/main" id="{59B97D43-B603-432A-8705-C222F96534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Footer Placeholder 1">
            <a:extLst>
              <a:ext uri="{FF2B5EF4-FFF2-40B4-BE49-F238E27FC236}">
                <a16:creationId xmlns:a16="http://schemas.microsoft.com/office/drawing/2014/main" id="{AE0BE8DF-694A-4944-A33A-15C2A868BA6F}"/>
              </a:ext>
            </a:extLst>
          </p:cNvPr>
          <p:cNvSpPr>
            <a:spLocks noGrp="1"/>
          </p:cNvSpPr>
          <p:nvPr>
            <p:ph type="ftr" sz="quarter" idx="23"/>
          </p:nvPr>
        </p:nvSpPr>
        <p:spPr>
          <a:xfrm>
            <a:off x="1914524" y="6247819"/>
            <a:ext cx="9184736" cy="360266"/>
          </a:xfrm>
        </p:spPr>
        <p:txBody>
          <a:bodyPr/>
          <a:lstStyle/>
          <a:p>
            <a:r>
              <a:rPr lang="en-AU" sz="900" dirty="0">
                <a:solidFill>
                  <a:schemeClr val="tx1"/>
                </a:solidFill>
                <a:latin typeface="+mj-lt"/>
              </a:rPr>
              <a:t>Source: IRESS</a:t>
            </a:r>
          </a:p>
          <a:p>
            <a:r>
              <a:rPr lang="en-AU" sz="900" dirty="0">
                <a:solidFill>
                  <a:schemeClr val="tx1"/>
                </a:solidFill>
                <a:latin typeface="+mj-lt"/>
              </a:rPr>
              <a:t>1. As at  31 March 2024</a:t>
            </a:r>
          </a:p>
        </p:txBody>
      </p:sp>
      <p:sp>
        <p:nvSpPr>
          <p:cNvPr id="5" name="Title 4">
            <a:extLst>
              <a:ext uri="{FF2B5EF4-FFF2-40B4-BE49-F238E27FC236}">
                <a16:creationId xmlns:a16="http://schemas.microsoft.com/office/drawing/2014/main" id="{88C1BA1E-C558-4176-931A-7AE96FA460FA}"/>
              </a:ext>
            </a:extLst>
          </p:cNvPr>
          <p:cNvSpPr>
            <a:spLocks noGrp="1"/>
          </p:cNvSpPr>
          <p:nvPr>
            <p:ph type="title"/>
          </p:nvPr>
        </p:nvSpPr>
        <p:spPr/>
        <p:txBody>
          <a:bodyPr vert="horz"/>
          <a:lstStyle/>
          <a:p>
            <a:r>
              <a:rPr lang="en-AU" sz="4600" dirty="0">
                <a:solidFill>
                  <a:schemeClr val="accent5"/>
                </a:solidFill>
              </a:rPr>
              <a:t>Corporate overview</a:t>
            </a:r>
          </a:p>
        </p:txBody>
      </p:sp>
      <p:sp>
        <p:nvSpPr>
          <p:cNvPr id="6" name="Text Placeholder 5">
            <a:extLst>
              <a:ext uri="{FF2B5EF4-FFF2-40B4-BE49-F238E27FC236}">
                <a16:creationId xmlns:a16="http://schemas.microsoft.com/office/drawing/2014/main" id="{13F3BCC5-7924-4294-8EAF-A0B50C59C12C}"/>
              </a:ext>
            </a:extLst>
          </p:cNvPr>
          <p:cNvSpPr>
            <a:spLocks noGrp="1"/>
          </p:cNvSpPr>
          <p:nvPr>
            <p:ph type="body" sz="quarter" idx="12"/>
          </p:nvPr>
        </p:nvSpPr>
        <p:spPr>
          <a:xfrm>
            <a:off x="410368" y="715079"/>
            <a:ext cx="11376027" cy="531900"/>
          </a:xfrm>
        </p:spPr>
        <p:txBody>
          <a:bodyPr/>
          <a:lstStyle/>
          <a:p>
            <a:r>
              <a:rPr lang="en-AU" dirty="0">
                <a:solidFill>
                  <a:schemeClr val="tx1"/>
                </a:solidFill>
                <a:ea typeface="Lato Regular" panose="020F0502020204030203" pitchFamily="34" charset="0"/>
                <a:cs typeface="Calibri" panose="020F0502020204030204" pitchFamily="34" charset="0"/>
              </a:rPr>
              <a:t>Cynata has been listed on the Australian Securities Exchange (ASX) since 2013 (Ticker: CYP)</a:t>
            </a:r>
          </a:p>
        </p:txBody>
      </p:sp>
      <p:sp>
        <p:nvSpPr>
          <p:cNvPr id="11" name="Text Placeholder 4">
            <a:extLst>
              <a:ext uri="{FF2B5EF4-FFF2-40B4-BE49-F238E27FC236}">
                <a16:creationId xmlns:a16="http://schemas.microsoft.com/office/drawing/2014/main" id="{15369CDF-8FCD-41AE-9E5E-81EF5B310449}"/>
              </a:ext>
            </a:extLst>
          </p:cNvPr>
          <p:cNvSpPr txBox="1">
            <a:spLocks/>
          </p:cNvSpPr>
          <p:nvPr/>
        </p:nvSpPr>
        <p:spPr>
          <a:xfrm>
            <a:off x="407987" y="4054342"/>
            <a:ext cx="5535613" cy="33031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0C2337"/>
                </a:solidFill>
                <a:effectLst/>
                <a:uLnTx/>
                <a:uFillTx/>
                <a:latin typeface="Arial"/>
                <a:ea typeface="+mn-ea"/>
                <a:cs typeface="+mn-cs"/>
              </a:rPr>
              <a:t>Financial information</a:t>
            </a:r>
          </a:p>
        </p:txBody>
      </p:sp>
      <p:cxnSp>
        <p:nvCxnSpPr>
          <p:cNvPr id="13" name="Straight Arrow Connector 12">
            <a:extLst>
              <a:ext uri="{FF2B5EF4-FFF2-40B4-BE49-F238E27FC236}">
                <a16:creationId xmlns:a16="http://schemas.microsoft.com/office/drawing/2014/main" id="{CF09E469-C495-4B77-B739-590F462CBD65}"/>
              </a:ext>
            </a:extLst>
          </p:cNvPr>
          <p:cNvCxnSpPr>
            <a:cxnSpLocks/>
          </p:cNvCxnSpPr>
          <p:nvPr/>
        </p:nvCxnSpPr>
        <p:spPr>
          <a:xfrm>
            <a:off x="398462" y="4398994"/>
            <a:ext cx="5535613" cy="0"/>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18" name="Content Placeholder 16">
            <a:extLst>
              <a:ext uri="{FF2B5EF4-FFF2-40B4-BE49-F238E27FC236}">
                <a16:creationId xmlns:a16="http://schemas.microsoft.com/office/drawing/2014/main" id="{6B72F6C1-6C01-4CDC-88D0-041FFFD9FB9D}"/>
              </a:ext>
            </a:extLst>
          </p:cNvPr>
          <p:cNvGraphicFramePr>
            <a:graphicFrameLocks/>
          </p:cNvGraphicFramePr>
          <p:nvPr>
            <p:extLst>
              <p:ext uri="{D42A27DB-BD31-4B8C-83A1-F6EECF244321}">
                <p14:modId xmlns:p14="http://schemas.microsoft.com/office/powerpoint/2010/main" val="3741362407"/>
              </p:ext>
            </p:extLst>
          </p:nvPr>
        </p:nvGraphicFramePr>
        <p:xfrm>
          <a:off x="407989" y="4385887"/>
          <a:ext cx="5516562" cy="1531292"/>
        </p:xfrm>
        <a:graphic>
          <a:graphicData uri="http://schemas.openxmlformats.org/drawingml/2006/table">
            <a:tbl>
              <a:tblPr lastCol="1">
                <a:tableStyleId>{2D5ABB26-0587-4C30-8999-92F81FD0307C}</a:tableStyleId>
              </a:tblPr>
              <a:tblGrid>
                <a:gridCol w="3350757">
                  <a:extLst>
                    <a:ext uri="{9D8B030D-6E8A-4147-A177-3AD203B41FA5}">
                      <a16:colId xmlns:a16="http://schemas.microsoft.com/office/drawing/2014/main" val="2424160185"/>
                    </a:ext>
                  </a:extLst>
                </a:gridCol>
                <a:gridCol w="2165805">
                  <a:extLst>
                    <a:ext uri="{9D8B030D-6E8A-4147-A177-3AD203B41FA5}">
                      <a16:colId xmlns:a16="http://schemas.microsoft.com/office/drawing/2014/main" val="1315683139"/>
                    </a:ext>
                  </a:extLst>
                </a:gridCol>
              </a:tblGrid>
              <a:tr h="382823">
                <a:tc>
                  <a:txBody>
                    <a:bodyPr/>
                    <a:lstStyle/>
                    <a:p>
                      <a:r>
                        <a:rPr lang="en-AU" sz="1400" kern="1200" dirty="0">
                          <a:solidFill>
                            <a:schemeClr val="tx1"/>
                          </a:solidFill>
                          <a:latin typeface="+mj-lt"/>
                        </a:rPr>
                        <a:t>Share price </a:t>
                      </a:r>
                      <a:r>
                        <a:rPr lang="en-AU" sz="1400" kern="1200">
                          <a:solidFill>
                            <a:schemeClr val="tx1"/>
                          </a:solidFill>
                          <a:latin typeface="+mj-lt"/>
                        </a:rPr>
                        <a:t>(26 </a:t>
                      </a:r>
                      <a:r>
                        <a:rPr lang="en-AU" sz="1400" kern="1200" dirty="0">
                          <a:solidFill>
                            <a:schemeClr val="tx1"/>
                          </a:solidFill>
                          <a:latin typeface="+mj-lt"/>
                        </a:rPr>
                        <a:t>June 2024)</a:t>
                      </a:r>
                      <a:endParaRPr lang="en-AU" sz="1400" kern="1200" dirty="0">
                        <a:solidFill>
                          <a:schemeClr val="tx1"/>
                        </a:solidFill>
                        <a:latin typeface="+mj-lt"/>
                        <a:ea typeface="+mn-ea"/>
                        <a:cs typeface="Arial"/>
                      </a:endParaRPr>
                    </a:p>
                  </a:txBody>
                  <a:tcPr marL="72000" marR="0" marT="36000" marB="36000" anchor="ctr"/>
                </a:tc>
                <a:tc>
                  <a:txBody>
                    <a:bodyPr/>
                    <a:lstStyle/>
                    <a:p>
                      <a:pPr algn="ctr"/>
                      <a:r>
                        <a:rPr lang="en-AU" sz="1400" kern="1200" dirty="0">
                          <a:solidFill>
                            <a:schemeClr val="tx1"/>
                          </a:solidFill>
                          <a:latin typeface="+mj-lt"/>
                        </a:rPr>
                        <a:t>A$0.28</a:t>
                      </a:r>
                      <a:endParaRPr lang="en-AU" sz="1400" kern="1200" dirty="0">
                        <a:solidFill>
                          <a:schemeClr val="tx1"/>
                        </a:solidFill>
                        <a:latin typeface="+mj-lt"/>
                        <a:ea typeface="+mn-ea"/>
                        <a:cs typeface="Arial"/>
                      </a:endParaRPr>
                    </a:p>
                  </a:txBody>
                  <a:tcPr marL="0" marR="0" marT="36000" marB="36000" anchor="ctr"/>
                </a:tc>
                <a:extLst>
                  <a:ext uri="{0D108BD9-81ED-4DB2-BD59-A6C34878D82A}">
                    <a16:rowId xmlns:a16="http://schemas.microsoft.com/office/drawing/2014/main" val="302196054"/>
                  </a:ext>
                </a:extLst>
              </a:tr>
              <a:tr h="382823">
                <a:tc>
                  <a:txBody>
                    <a:bodyPr/>
                    <a:lstStyle/>
                    <a:p>
                      <a:r>
                        <a:rPr lang="en-AU" sz="1400" kern="1200" dirty="0">
                          <a:solidFill>
                            <a:schemeClr val="tx1"/>
                          </a:solidFill>
                          <a:latin typeface="+mj-lt"/>
                        </a:rPr>
                        <a:t>Shares on issue</a:t>
                      </a:r>
                      <a:endParaRPr lang="en-AU" sz="1400" kern="1200" dirty="0">
                        <a:solidFill>
                          <a:schemeClr val="tx1"/>
                        </a:solidFill>
                        <a:latin typeface="+mj-lt"/>
                        <a:ea typeface="+mn-ea"/>
                        <a:cs typeface="Arial"/>
                      </a:endParaRPr>
                    </a:p>
                  </a:txBody>
                  <a:tcPr marL="72000" marR="0" marT="36000" marB="36000" anchor="ctr">
                    <a:lnB w="12700" cap="flat" cmpd="sng" algn="ctr">
                      <a:solidFill>
                        <a:schemeClr val="tx2"/>
                      </a:solidFill>
                      <a:prstDash val="solid"/>
                      <a:round/>
                      <a:headEnd type="none" w="med" len="med"/>
                      <a:tailEnd type="none" w="med" len="med"/>
                    </a:lnB>
                  </a:tcPr>
                </a:tc>
                <a:tc>
                  <a:txBody>
                    <a:bodyPr/>
                    <a:lstStyle/>
                    <a:p>
                      <a:pPr algn="ctr"/>
                      <a:r>
                        <a:rPr lang="en-AU" sz="1400" kern="1200" dirty="0">
                          <a:solidFill>
                            <a:schemeClr val="tx1"/>
                          </a:solidFill>
                          <a:latin typeface="+mj-lt"/>
                        </a:rPr>
                        <a:t>179m</a:t>
                      </a:r>
                      <a:endParaRPr lang="en-AU" sz="1400" kern="1200" dirty="0">
                        <a:solidFill>
                          <a:schemeClr val="tx1"/>
                        </a:solidFill>
                        <a:latin typeface="+mj-lt"/>
                        <a:ea typeface="+mn-ea"/>
                        <a:cs typeface="Arial"/>
                      </a:endParaRPr>
                    </a:p>
                  </a:txBody>
                  <a:tcPr marL="0" marR="0" marT="36000" marB="36000"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00375695"/>
                  </a:ext>
                </a:extLst>
              </a:tr>
              <a:tr h="382823">
                <a:tc>
                  <a:txBody>
                    <a:bodyPr/>
                    <a:lstStyle/>
                    <a:p>
                      <a:r>
                        <a:rPr lang="en-AU" sz="1400" b="1" kern="1200" dirty="0">
                          <a:solidFill>
                            <a:schemeClr val="tx1"/>
                          </a:solidFill>
                          <a:latin typeface="+mj-lt"/>
                        </a:rPr>
                        <a:t>Market capitalisation</a:t>
                      </a:r>
                      <a:endParaRPr lang="en-AU" sz="1400" b="1" kern="1200" baseline="30000" dirty="0">
                        <a:solidFill>
                          <a:schemeClr val="tx1"/>
                        </a:solidFill>
                        <a:latin typeface="+mj-lt"/>
                        <a:ea typeface="+mn-ea"/>
                        <a:cs typeface="Arial"/>
                      </a:endParaRPr>
                    </a:p>
                  </a:txBody>
                  <a:tcPr marL="72000" marR="0" marT="36000" marB="36000" anchor="ctr">
                    <a:lnT w="12700" cap="flat" cmpd="sng" algn="ctr">
                      <a:solidFill>
                        <a:schemeClr val="tx2"/>
                      </a:solidFill>
                      <a:prstDash val="solid"/>
                      <a:round/>
                      <a:headEnd type="none" w="med" len="med"/>
                      <a:tailEnd type="none" w="med" len="med"/>
                    </a:lnT>
                  </a:tcPr>
                </a:tc>
                <a:tc>
                  <a:txBody>
                    <a:bodyPr/>
                    <a:lstStyle/>
                    <a:p>
                      <a:pPr algn="ctr"/>
                      <a:r>
                        <a:rPr lang="en-AU" sz="1400" b="1" kern="1200" dirty="0">
                          <a:solidFill>
                            <a:schemeClr val="tx1"/>
                          </a:solidFill>
                          <a:latin typeface="+mj-lt"/>
                        </a:rPr>
                        <a:t>~A$50m</a:t>
                      </a:r>
                    </a:p>
                  </a:txBody>
                  <a:tcPr marL="0" marR="0" marT="36000" marB="36000" anchor="ct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1950348331"/>
                  </a:ext>
                </a:extLst>
              </a:tr>
              <a:tr h="382823">
                <a:tc>
                  <a:txBody>
                    <a:bodyPr/>
                    <a:lstStyle/>
                    <a:p>
                      <a:r>
                        <a:rPr lang="en-AU" sz="1400" kern="1200" dirty="0">
                          <a:solidFill>
                            <a:schemeClr val="tx1"/>
                          </a:solidFill>
                          <a:latin typeface="+mj-lt"/>
                        </a:rPr>
                        <a:t>Cash</a:t>
                      </a:r>
                      <a:r>
                        <a:rPr lang="en-AU" sz="1400" kern="1200" baseline="30000" dirty="0">
                          <a:solidFill>
                            <a:schemeClr val="tx1"/>
                          </a:solidFill>
                          <a:latin typeface="+mj-lt"/>
                        </a:rPr>
                        <a:t>1</a:t>
                      </a:r>
                      <a:endParaRPr lang="en-AU" sz="1400" kern="1200" baseline="30000" dirty="0">
                        <a:solidFill>
                          <a:schemeClr val="tx1"/>
                        </a:solidFill>
                        <a:latin typeface="+mj-lt"/>
                        <a:ea typeface="+mn-ea"/>
                        <a:cs typeface="Arial"/>
                      </a:endParaRPr>
                    </a:p>
                  </a:txBody>
                  <a:tcPr marL="72000" marR="0"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kern="1200" dirty="0">
                          <a:solidFill>
                            <a:schemeClr val="tx1"/>
                          </a:solidFill>
                          <a:latin typeface="+mj-lt"/>
                        </a:rPr>
                        <a:t>~A$9.0m</a:t>
                      </a:r>
                      <a:endParaRPr lang="en-AU" sz="1400" kern="1200" dirty="0">
                        <a:solidFill>
                          <a:schemeClr val="tx1"/>
                        </a:solidFill>
                        <a:latin typeface="+mj-lt"/>
                        <a:ea typeface="+mn-ea"/>
                        <a:cs typeface="Arial"/>
                      </a:endParaRPr>
                    </a:p>
                  </a:txBody>
                  <a:tcPr marL="0" marR="0" marT="36000" marB="36000" anchor="ctr"/>
                </a:tc>
                <a:extLst>
                  <a:ext uri="{0D108BD9-81ED-4DB2-BD59-A6C34878D82A}">
                    <a16:rowId xmlns:a16="http://schemas.microsoft.com/office/drawing/2014/main" val="1985689370"/>
                  </a:ext>
                </a:extLst>
              </a:tr>
            </a:tbl>
          </a:graphicData>
        </a:graphic>
      </p:graphicFrame>
      <p:sp>
        <p:nvSpPr>
          <p:cNvPr id="21" name="Slide Number Placeholder 6">
            <a:extLst>
              <a:ext uri="{FF2B5EF4-FFF2-40B4-BE49-F238E27FC236}">
                <a16:creationId xmlns:a16="http://schemas.microsoft.com/office/drawing/2014/main" id="{918E1FFB-9737-4B0E-B629-4542D70FD7E9}"/>
              </a:ext>
            </a:extLst>
          </p:cNvPr>
          <p:cNvSpPr txBox="1">
            <a:spLocks/>
          </p:cNvSpPr>
          <p:nvPr/>
        </p:nvSpPr>
        <p:spPr>
          <a:xfrm>
            <a:off x="11408291" y="6290705"/>
            <a:ext cx="41267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B5847F-0DEA-465B-90AF-23B6124160AE}" type="slidenum">
              <a:rPr lang="en-AU" smtClean="0"/>
              <a:pPr/>
              <a:t>28</a:t>
            </a:fld>
            <a:endParaRPr lang="en-AU" dirty="0"/>
          </a:p>
        </p:txBody>
      </p:sp>
      <p:cxnSp>
        <p:nvCxnSpPr>
          <p:cNvPr id="39" name="Straight Arrow Connector 38">
            <a:extLst>
              <a:ext uri="{FF2B5EF4-FFF2-40B4-BE49-F238E27FC236}">
                <a16:creationId xmlns:a16="http://schemas.microsoft.com/office/drawing/2014/main" id="{BF90B645-EC36-469C-84C3-B8345F69329C}"/>
              </a:ext>
            </a:extLst>
          </p:cNvPr>
          <p:cNvCxnSpPr>
            <a:cxnSpLocks/>
          </p:cNvCxnSpPr>
          <p:nvPr/>
        </p:nvCxnSpPr>
        <p:spPr>
          <a:xfrm>
            <a:off x="6219824" y="1653604"/>
            <a:ext cx="5535613" cy="0"/>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43" name="Text Placeholder 4">
            <a:extLst>
              <a:ext uri="{FF2B5EF4-FFF2-40B4-BE49-F238E27FC236}">
                <a16:creationId xmlns:a16="http://schemas.microsoft.com/office/drawing/2014/main" id="{F1E85450-4293-4CB8-9684-F82FF909E87D}"/>
              </a:ext>
            </a:extLst>
          </p:cNvPr>
          <p:cNvSpPr txBox="1">
            <a:spLocks/>
          </p:cNvSpPr>
          <p:nvPr/>
        </p:nvSpPr>
        <p:spPr>
          <a:xfrm>
            <a:off x="6248399" y="1271850"/>
            <a:ext cx="5535613" cy="36026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0C2337"/>
                </a:solidFill>
                <a:effectLst/>
                <a:uLnTx/>
                <a:uFillTx/>
                <a:latin typeface="Arial"/>
                <a:ea typeface="+mn-ea"/>
                <a:cs typeface="+mn-cs"/>
              </a:rPr>
              <a:t>Substantial shareholders (&gt;5%)</a:t>
            </a:r>
          </a:p>
        </p:txBody>
      </p:sp>
      <p:sp>
        <p:nvSpPr>
          <p:cNvPr id="44" name="Text Placeholder 4">
            <a:extLst>
              <a:ext uri="{FF2B5EF4-FFF2-40B4-BE49-F238E27FC236}">
                <a16:creationId xmlns:a16="http://schemas.microsoft.com/office/drawing/2014/main" id="{45103CA3-046A-4548-92B4-2FBFB88C5F73}"/>
              </a:ext>
            </a:extLst>
          </p:cNvPr>
          <p:cNvSpPr txBox="1">
            <a:spLocks/>
          </p:cNvSpPr>
          <p:nvPr/>
        </p:nvSpPr>
        <p:spPr>
          <a:xfrm>
            <a:off x="398462" y="1301409"/>
            <a:ext cx="5535613" cy="36026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0C2337"/>
                </a:solidFill>
                <a:effectLst/>
                <a:uLnTx/>
                <a:uFillTx/>
                <a:latin typeface="Arial"/>
                <a:ea typeface="+mn-ea"/>
                <a:cs typeface="+mn-cs"/>
              </a:rPr>
              <a:t>Shareholder distribution</a:t>
            </a:r>
          </a:p>
        </p:txBody>
      </p:sp>
      <p:cxnSp>
        <p:nvCxnSpPr>
          <p:cNvPr id="45" name="Straight Arrow Connector 44">
            <a:extLst>
              <a:ext uri="{FF2B5EF4-FFF2-40B4-BE49-F238E27FC236}">
                <a16:creationId xmlns:a16="http://schemas.microsoft.com/office/drawing/2014/main" id="{21645455-F8E3-4087-AC4D-75EF979983DC}"/>
              </a:ext>
            </a:extLst>
          </p:cNvPr>
          <p:cNvCxnSpPr>
            <a:cxnSpLocks/>
          </p:cNvCxnSpPr>
          <p:nvPr/>
        </p:nvCxnSpPr>
        <p:spPr>
          <a:xfrm>
            <a:off x="388937" y="1661675"/>
            <a:ext cx="5535613" cy="0"/>
          </a:xfrm>
          <a:prstGeom prst="straightConnector1">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6" name="Chart 45">
            <a:extLst>
              <a:ext uri="{FF2B5EF4-FFF2-40B4-BE49-F238E27FC236}">
                <a16:creationId xmlns:a16="http://schemas.microsoft.com/office/drawing/2014/main" id="{4401D0D6-1DF4-4CAC-9D95-44C806571E95}"/>
              </a:ext>
            </a:extLst>
          </p:cNvPr>
          <p:cNvGraphicFramePr>
            <a:graphicFrameLocks/>
          </p:cNvGraphicFramePr>
          <p:nvPr/>
        </p:nvGraphicFramePr>
        <p:xfrm>
          <a:off x="388937" y="1748086"/>
          <a:ext cx="2907269" cy="2201418"/>
        </p:xfrm>
        <a:graphic>
          <a:graphicData uri="http://schemas.openxmlformats.org/drawingml/2006/chart">
            <c:chart xmlns:c="http://schemas.openxmlformats.org/drawingml/2006/chart" xmlns:r="http://schemas.openxmlformats.org/officeDocument/2006/relationships" r:id="rId5"/>
          </a:graphicData>
        </a:graphic>
      </p:graphicFrame>
      <p:sp>
        <p:nvSpPr>
          <p:cNvPr id="48" name="Rectangle 47">
            <a:extLst>
              <a:ext uri="{FF2B5EF4-FFF2-40B4-BE49-F238E27FC236}">
                <a16:creationId xmlns:a16="http://schemas.microsoft.com/office/drawing/2014/main" id="{A10B372B-D737-4010-A8DF-6B81E95B2217}"/>
              </a:ext>
            </a:extLst>
          </p:cNvPr>
          <p:cNvSpPr/>
          <p:nvPr/>
        </p:nvSpPr>
        <p:spPr>
          <a:xfrm>
            <a:off x="3218347" y="2597412"/>
            <a:ext cx="124609" cy="149188"/>
          </a:xfrm>
          <a:prstGeom prst="rect">
            <a:avLst/>
          </a:prstGeom>
          <a:solidFill>
            <a:srgbClr val="0C233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bIns="0" rtlCol="0" anchor="ctr"/>
          <a:lstStyle/>
          <a:p>
            <a:endParaRPr lang="en-AU" sz="1100" i="1" dirty="0">
              <a:solidFill>
                <a:schemeClr val="tx1"/>
              </a:solidFill>
            </a:endParaRPr>
          </a:p>
        </p:txBody>
      </p:sp>
      <p:sp>
        <p:nvSpPr>
          <p:cNvPr id="50" name="TextBox 49">
            <a:extLst>
              <a:ext uri="{FF2B5EF4-FFF2-40B4-BE49-F238E27FC236}">
                <a16:creationId xmlns:a16="http://schemas.microsoft.com/office/drawing/2014/main" id="{FDD5D3E8-A8C9-436C-8975-4A7D854D4FDD}"/>
              </a:ext>
            </a:extLst>
          </p:cNvPr>
          <p:cNvSpPr txBox="1"/>
          <p:nvPr/>
        </p:nvSpPr>
        <p:spPr>
          <a:xfrm>
            <a:off x="3388616" y="2541201"/>
            <a:ext cx="1682450" cy="276999"/>
          </a:xfrm>
          <a:prstGeom prst="rect">
            <a:avLst/>
          </a:prstGeom>
          <a:noFill/>
        </p:spPr>
        <p:txBody>
          <a:bodyPr wrap="square" rtlCol="0">
            <a:spAutoFit/>
          </a:bodyPr>
          <a:lstStyle/>
          <a:p>
            <a:r>
              <a:rPr lang="en-AU" sz="1200" b="1" dirty="0">
                <a:solidFill>
                  <a:srgbClr val="000000"/>
                </a:solidFill>
              </a:rPr>
              <a:t>Fidelity</a:t>
            </a:r>
          </a:p>
        </p:txBody>
      </p:sp>
      <p:sp>
        <p:nvSpPr>
          <p:cNvPr id="53" name="Rectangle 52">
            <a:extLst>
              <a:ext uri="{FF2B5EF4-FFF2-40B4-BE49-F238E27FC236}">
                <a16:creationId xmlns:a16="http://schemas.microsoft.com/office/drawing/2014/main" id="{A4CF62F1-D471-44D2-AA4C-AA477421622B}"/>
              </a:ext>
            </a:extLst>
          </p:cNvPr>
          <p:cNvSpPr/>
          <p:nvPr/>
        </p:nvSpPr>
        <p:spPr>
          <a:xfrm>
            <a:off x="3218347" y="2299419"/>
            <a:ext cx="124609" cy="1491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tIns="0" bIns="0" rtlCol="0" anchor="ctr"/>
          <a:lstStyle/>
          <a:p>
            <a:endParaRPr lang="en-AU" sz="1100" i="1" dirty="0">
              <a:solidFill>
                <a:schemeClr val="tx1"/>
              </a:solidFill>
            </a:endParaRPr>
          </a:p>
        </p:txBody>
      </p:sp>
      <p:sp>
        <p:nvSpPr>
          <p:cNvPr id="54" name="TextBox 53">
            <a:extLst>
              <a:ext uri="{FF2B5EF4-FFF2-40B4-BE49-F238E27FC236}">
                <a16:creationId xmlns:a16="http://schemas.microsoft.com/office/drawing/2014/main" id="{BD165EBE-087A-410E-9F5D-0A08778EEF94}"/>
              </a:ext>
            </a:extLst>
          </p:cNvPr>
          <p:cNvSpPr txBox="1"/>
          <p:nvPr/>
        </p:nvSpPr>
        <p:spPr>
          <a:xfrm>
            <a:off x="3388616" y="2243208"/>
            <a:ext cx="2017694" cy="276999"/>
          </a:xfrm>
          <a:prstGeom prst="rect">
            <a:avLst/>
          </a:prstGeom>
          <a:noFill/>
        </p:spPr>
        <p:txBody>
          <a:bodyPr wrap="square" rtlCol="0">
            <a:spAutoFit/>
          </a:bodyPr>
          <a:lstStyle/>
          <a:p>
            <a:r>
              <a:rPr lang="en-AU" sz="1200" b="1" dirty="0">
                <a:solidFill>
                  <a:srgbClr val="000000"/>
                </a:solidFill>
              </a:rPr>
              <a:t>Bioscience Managers</a:t>
            </a:r>
          </a:p>
        </p:txBody>
      </p:sp>
      <p:sp>
        <p:nvSpPr>
          <p:cNvPr id="37" name="Rectangle 36">
            <a:extLst>
              <a:ext uri="{FF2B5EF4-FFF2-40B4-BE49-F238E27FC236}">
                <a16:creationId xmlns:a16="http://schemas.microsoft.com/office/drawing/2014/main" id="{B4110CBE-E313-49FB-94E1-A45B742718F7}"/>
              </a:ext>
            </a:extLst>
          </p:cNvPr>
          <p:cNvSpPr/>
          <p:nvPr/>
        </p:nvSpPr>
        <p:spPr>
          <a:xfrm>
            <a:off x="3218347" y="2872414"/>
            <a:ext cx="124609" cy="149188"/>
          </a:xfrm>
          <a:prstGeom prst="rect">
            <a:avLst/>
          </a:prstGeom>
          <a:solidFill>
            <a:srgbClr val="83C2D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endParaRPr lang="en-AU" sz="1050" b="1" dirty="0">
              <a:solidFill>
                <a:schemeClr val="tx1"/>
              </a:solidFill>
            </a:endParaRPr>
          </a:p>
        </p:txBody>
      </p:sp>
      <p:sp>
        <p:nvSpPr>
          <p:cNvPr id="47" name="TextBox 46">
            <a:extLst>
              <a:ext uri="{FF2B5EF4-FFF2-40B4-BE49-F238E27FC236}">
                <a16:creationId xmlns:a16="http://schemas.microsoft.com/office/drawing/2014/main" id="{697B67FC-65C1-45C7-A6FF-F4B41F997C72}"/>
              </a:ext>
            </a:extLst>
          </p:cNvPr>
          <p:cNvSpPr txBox="1"/>
          <p:nvPr/>
        </p:nvSpPr>
        <p:spPr>
          <a:xfrm>
            <a:off x="3388616" y="3111532"/>
            <a:ext cx="1143476" cy="276999"/>
          </a:xfrm>
          <a:prstGeom prst="rect">
            <a:avLst/>
          </a:prstGeom>
          <a:noFill/>
        </p:spPr>
        <p:txBody>
          <a:bodyPr wrap="square" rtlCol="0">
            <a:spAutoFit/>
          </a:bodyPr>
          <a:lstStyle/>
          <a:p>
            <a:r>
              <a:rPr lang="en-AU" sz="1200" b="1" dirty="0">
                <a:solidFill>
                  <a:srgbClr val="000000"/>
                </a:solidFill>
              </a:rPr>
              <a:t>Other</a:t>
            </a:r>
          </a:p>
        </p:txBody>
      </p:sp>
      <p:sp>
        <p:nvSpPr>
          <p:cNvPr id="51" name="Rectangle 50">
            <a:extLst>
              <a:ext uri="{FF2B5EF4-FFF2-40B4-BE49-F238E27FC236}">
                <a16:creationId xmlns:a16="http://schemas.microsoft.com/office/drawing/2014/main" id="{D613A731-EA0B-4DBB-A403-144D9531866D}"/>
              </a:ext>
            </a:extLst>
          </p:cNvPr>
          <p:cNvSpPr/>
          <p:nvPr/>
        </p:nvSpPr>
        <p:spPr>
          <a:xfrm>
            <a:off x="3218347" y="3170405"/>
            <a:ext cx="124609" cy="149188"/>
          </a:xfrm>
          <a:prstGeom prst="rect">
            <a:avLst/>
          </a:prstGeom>
          <a:solidFill>
            <a:srgbClr val="0082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endParaRPr lang="en-AU" sz="1050" b="1" dirty="0">
              <a:solidFill>
                <a:schemeClr val="tx1"/>
              </a:solidFill>
            </a:endParaRPr>
          </a:p>
        </p:txBody>
      </p:sp>
      <p:sp>
        <p:nvSpPr>
          <p:cNvPr id="52" name="TextBox 51">
            <a:extLst>
              <a:ext uri="{FF2B5EF4-FFF2-40B4-BE49-F238E27FC236}">
                <a16:creationId xmlns:a16="http://schemas.microsoft.com/office/drawing/2014/main" id="{60FFD2F6-E22C-4D7B-A56B-B297D27C7CBB}"/>
              </a:ext>
            </a:extLst>
          </p:cNvPr>
          <p:cNvSpPr txBox="1"/>
          <p:nvPr/>
        </p:nvSpPr>
        <p:spPr>
          <a:xfrm>
            <a:off x="3388616" y="2816735"/>
            <a:ext cx="1682450" cy="276999"/>
          </a:xfrm>
          <a:prstGeom prst="rect">
            <a:avLst/>
          </a:prstGeom>
          <a:noFill/>
        </p:spPr>
        <p:txBody>
          <a:bodyPr wrap="square" rtlCol="0">
            <a:spAutoFit/>
          </a:bodyPr>
          <a:lstStyle/>
          <a:p>
            <a:r>
              <a:rPr lang="en-AU" sz="1200" b="1" dirty="0">
                <a:solidFill>
                  <a:srgbClr val="000000"/>
                </a:solidFill>
              </a:rPr>
              <a:t>Remaining Top 20</a:t>
            </a:r>
          </a:p>
        </p:txBody>
      </p:sp>
      <p:graphicFrame>
        <p:nvGraphicFramePr>
          <p:cNvPr id="57" name="Table 22">
            <a:extLst>
              <a:ext uri="{FF2B5EF4-FFF2-40B4-BE49-F238E27FC236}">
                <a16:creationId xmlns:a16="http://schemas.microsoft.com/office/drawing/2014/main" id="{79E101E9-DFFC-4E80-B4C2-60E0A2189906}"/>
              </a:ext>
            </a:extLst>
          </p:cNvPr>
          <p:cNvGraphicFramePr>
            <a:graphicFrameLocks/>
          </p:cNvGraphicFramePr>
          <p:nvPr/>
        </p:nvGraphicFramePr>
        <p:xfrm>
          <a:off x="6100300" y="3986038"/>
          <a:ext cx="5535613" cy="520860"/>
        </p:xfrm>
        <a:graphic>
          <a:graphicData uri="http://schemas.openxmlformats.org/drawingml/2006/table">
            <a:tbl>
              <a:tblPr firstRow="1" bandRow="1">
                <a:tableStyleId>{46F890A9-2807-4EBB-B81D-B2AA78EC7F39}</a:tableStyleId>
              </a:tblPr>
              <a:tblGrid>
                <a:gridCol w="3331651">
                  <a:extLst>
                    <a:ext uri="{9D8B030D-6E8A-4147-A177-3AD203B41FA5}">
                      <a16:colId xmlns:a16="http://schemas.microsoft.com/office/drawing/2014/main" val="654974195"/>
                    </a:ext>
                  </a:extLst>
                </a:gridCol>
                <a:gridCol w="2203962">
                  <a:extLst>
                    <a:ext uri="{9D8B030D-6E8A-4147-A177-3AD203B41FA5}">
                      <a16:colId xmlns:a16="http://schemas.microsoft.com/office/drawing/2014/main" val="3453178130"/>
                    </a:ext>
                  </a:extLst>
                </a:gridCol>
              </a:tblGrid>
              <a:tr h="520860">
                <a:tc>
                  <a:txBody>
                    <a:bodyPr/>
                    <a:lstStyle/>
                    <a:p>
                      <a:endParaRPr lang="en-AU" sz="1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AU" sz="1400" b="1" dirty="0">
                          <a:solidFill>
                            <a:schemeClr val="tx1"/>
                          </a:solidFill>
                        </a:rPr>
                        <a:t>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56191860"/>
                  </a:ext>
                </a:extLst>
              </a:tr>
            </a:tbl>
          </a:graphicData>
        </a:graphic>
      </p:graphicFrame>
      <p:sp>
        <p:nvSpPr>
          <p:cNvPr id="60" name="TextBox 59">
            <a:extLst>
              <a:ext uri="{FF2B5EF4-FFF2-40B4-BE49-F238E27FC236}">
                <a16:creationId xmlns:a16="http://schemas.microsoft.com/office/drawing/2014/main" id="{B3DB46E1-9A0C-4C3E-A56D-CBAD32502C1C}"/>
              </a:ext>
            </a:extLst>
          </p:cNvPr>
          <p:cNvSpPr txBox="1"/>
          <p:nvPr/>
        </p:nvSpPr>
        <p:spPr>
          <a:xfrm>
            <a:off x="6095999" y="4570037"/>
            <a:ext cx="5535612" cy="954107"/>
          </a:xfrm>
          <a:prstGeom prst="rect">
            <a:avLst/>
          </a:prstGeom>
          <a:noFill/>
        </p:spPr>
        <p:txBody>
          <a:bodyPr wrap="square" rtlCol="0">
            <a:spAutoFit/>
          </a:bodyPr>
          <a:lstStyle/>
          <a:p>
            <a:r>
              <a:rPr lang="de-DE" sz="1400" dirty="0"/>
              <a:t>Fidelity International is a world leading investment and asset management firm, </a:t>
            </a:r>
            <a:r>
              <a:rPr lang="en-GB" sz="1400" dirty="0"/>
              <a:t>responsible for total client assets of &gt;US$750 billion, from clients across Asia Pacific, Europe, the Middle East, South America and Canada.</a:t>
            </a:r>
            <a:r>
              <a:rPr lang="de-DE" sz="1400" dirty="0"/>
              <a:t> </a:t>
            </a:r>
          </a:p>
        </p:txBody>
      </p:sp>
      <p:grpSp>
        <p:nvGrpSpPr>
          <p:cNvPr id="8" name="Group 7">
            <a:extLst>
              <a:ext uri="{FF2B5EF4-FFF2-40B4-BE49-F238E27FC236}">
                <a16:creationId xmlns:a16="http://schemas.microsoft.com/office/drawing/2014/main" id="{F0F29003-3EE7-3F17-0793-826BB6234015}"/>
              </a:ext>
            </a:extLst>
          </p:cNvPr>
          <p:cNvGrpSpPr/>
          <p:nvPr/>
        </p:nvGrpSpPr>
        <p:grpSpPr>
          <a:xfrm>
            <a:off x="6095999" y="2172349"/>
            <a:ext cx="5539915" cy="1352892"/>
            <a:chOff x="6215522" y="3696695"/>
            <a:chExt cx="5539915" cy="1352892"/>
          </a:xfrm>
        </p:grpSpPr>
        <p:graphicFrame>
          <p:nvGraphicFramePr>
            <p:cNvPr id="61" name="Table 22">
              <a:extLst>
                <a:ext uri="{FF2B5EF4-FFF2-40B4-BE49-F238E27FC236}">
                  <a16:creationId xmlns:a16="http://schemas.microsoft.com/office/drawing/2014/main" id="{90913179-A637-4FD0-A9C3-C2FE09E5157C}"/>
                </a:ext>
              </a:extLst>
            </p:cNvPr>
            <p:cNvGraphicFramePr>
              <a:graphicFrameLocks/>
            </p:cNvGraphicFramePr>
            <p:nvPr/>
          </p:nvGraphicFramePr>
          <p:xfrm>
            <a:off x="6219824" y="3696695"/>
            <a:ext cx="5535613" cy="520860"/>
          </p:xfrm>
          <a:graphic>
            <a:graphicData uri="http://schemas.openxmlformats.org/drawingml/2006/table">
              <a:tbl>
                <a:tblPr firstRow="1" bandRow="1">
                  <a:tableStyleId>{46F890A9-2807-4EBB-B81D-B2AA78EC7F39}</a:tableStyleId>
                </a:tblPr>
                <a:tblGrid>
                  <a:gridCol w="3331651">
                    <a:extLst>
                      <a:ext uri="{9D8B030D-6E8A-4147-A177-3AD203B41FA5}">
                        <a16:colId xmlns:a16="http://schemas.microsoft.com/office/drawing/2014/main" val="654974195"/>
                      </a:ext>
                    </a:extLst>
                  </a:gridCol>
                  <a:gridCol w="2203962">
                    <a:extLst>
                      <a:ext uri="{9D8B030D-6E8A-4147-A177-3AD203B41FA5}">
                        <a16:colId xmlns:a16="http://schemas.microsoft.com/office/drawing/2014/main" val="3453178130"/>
                      </a:ext>
                    </a:extLst>
                  </a:gridCol>
                </a:tblGrid>
                <a:tr h="520860">
                  <a:tc>
                    <a:txBody>
                      <a:bodyPr/>
                      <a:lstStyle/>
                      <a:p>
                        <a:endParaRPr lang="en-AU" sz="1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b="1" dirty="0">
                            <a:solidFill>
                              <a:schemeClr val="tx1"/>
                            </a:solidFill>
                          </a:rPr>
                          <a:t>13.1%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00727334"/>
                    </a:ext>
                  </a:extLst>
                </a:tr>
              </a:tbl>
            </a:graphicData>
          </a:graphic>
        </p:graphicFrame>
        <p:sp>
          <p:nvSpPr>
            <p:cNvPr id="63" name="TextBox 62">
              <a:extLst>
                <a:ext uri="{FF2B5EF4-FFF2-40B4-BE49-F238E27FC236}">
                  <a16:creationId xmlns:a16="http://schemas.microsoft.com/office/drawing/2014/main" id="{3752DD44-7CAF-4D74-AF68-BD0796119C9B}"/>
                </a:ext>
              </a:extLst>
            </p:cNvPr>
            <p:cNvSpPr txBox="1"/>
            <p:nvPr/>
          </p:nvSpPr>
          <p:spPr>
            <a:xfrm>
              <a:off x="6215522" y="4310923"/>
              <a:ext cx="5535612" cy="738664"/>
            </a:xfrm>
            <a:prstGeom prst="rect">
              <a:avLst/>
            </a:prstGeom>
            <a:noFill/>
          </p:spPr>
          <p:txBody>
            <a:bodyPr wrap="square" rtlCol="0">
              <a:spAutoFit/>
            </a:bodyPr>
            <a:lstStyle/>
            <a:p>
              <a:r>
                <a:rPr lang="de-DE" sz="1400" dirty="0"/>
                <a:t>Bioscience Managers is an international healthcare investment firm headquarter in Melbourne that finances and enables innovative science and technology with the potential to transform healthcare. </a:t>
              </a:r>
            </a:p>
          </p:txBody>
        </p:sp>
      </p:grpSp>
      <p:pic>
        <p:nvPicPr>
          <p:cNvPr id="1026" name="Picture 2" descr="BioScience Managers">
            <a:extLst>
              <a:ext uri="{FF2B5EF4-FFF2-40B4-BE49-F238E27FC236}">
                <a16:creationId xmlns:a16="http://schemas.microsoft.com/office/drawing/2014/main" id="{50D3B2E1-A31D-80AB-F407-19D85848B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6892" y="2200140"/>
            <a:ext cx="800100" cy="4838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fined">
            <a:extLst>
              <a:ext uri="{FF2B5EF4-FFF2-40B4-BE49-F238E27FC236}">
                <a16:creationId xmlns:a16="http://schemas.microsoft.com/office/drawing/2014/main" id="{0A826673-02F8-171B-F884-A6F8B72D32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6892" y="4021569"/>
            <a:ext cx="1219200" cy="44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442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EA08ED7-1D73-3401-0F8D-FFF1808DEFA0}"/>
              </a:ext>
            </a:extLst>
          </p:cNvPr>
          <p:cNvSpPr>
            <a:spLocks noGrp="1"/>
          </p:cNvSpPr>
          <p:nvPr>
            <p:ph type="body" sz="quarter" idx="12"/>
          </p:nvPr>
        </p:nvSpPr>
        <p:spPr>
          <a:xfrm>
            <a:off x="410368" y="715559"/>
            <a:ext cx="11376027" cy="531900"/>
          </a:xfrm>
        </p:spPr>
        <p:txBody>
          <a:bodyPr/>
          <a:lstStyle/>
          <a:p>
            <a:r>
              <a:rPr lang="en-AU" sz="2400" dirty="0">
                <a:solidFill>
                  <a:schemeClr val="accent5"/>
                </a:solidFill>
                <a:latin typeface="+mj-lt"/>
              </a:rPr>
              <a:t>Highly skilled and experienced senior leadership team with decades of experience</a:t>
            </a:r>
          </a:p>
        </p:txBody>
      </p:sp>
      <p:sp>
        <p:nvSpPr>
          <p:cNvPr id="4" name="Slide Number Placeholder 3">
            <a:extLst>
              <a:ext uri="{FF2B5EF4-FFF2-40B4-BE49-F238E27FC236}">
                <a16:creationId xmlns:a16="http://schemas.microsoft.com/office/drawing/2014/main" id="{797883F3-D915-C0F3-D35F-DCB5591A4174}"/>
              </a:ext>
            </a:extLst>
          </p:cNvPr>
          <p:cNvSpPr>
            <a:spLocks noGrp="1"/>
          </p:cNvSpPr>
          <p:nvPr>
            <p:ph type="sldNum" sz="quarter" idx="4"/>
          </p:nvPr>
        </p:nvSpPr>
        <p:spPr/>
        <p:txBody>
          <a:bodyPr/>
          <a:lstStyle/>
          <a:p>
            <a:fld id="{32B5847F-0DEA-465B-90AF-23B6124160AE}" type="slidenum">
              <a:rPr lang="en-AU" smtClean="0"/>
              <a:pPr/>
              <a:t>29</a:t>
            </a:fld>
            <a:endParaRPr lang="en-AU"/>
          </a:p>
        </p:txBody>
      </p:sp>
      <p:sp>
        <p:nvSpPr>
          <p:cNvPr id="6" name="Title 5">
            <a:extLst>
              <a:ext uri="{FF2B5EF4-FFF2-40B4-BE49-F238E27FC236}">
                <a16:creationId xmlns:a16="http://schemas.microsoft.com/office/drawing/2014/main" id="{3323906A-02FE-E97C-7BD5-57684B268C05}"/>
              </a:ext>
            </a:extLst>
          </p:cNvPr>
          <p:cNvSpPr>
            <a:spLocks noGrp="1"/>
          </p:cNvSpPr>
          <p:nvPr>
            <p:ph type="title"/>
          </p:nvPr>
        </p:nvSpPr>
        <p:spPr/>
        <p:txBody>
          <a:bodyPr/>
          <a:lstStyle/>
          <a:p>
            <a:r>
              <a:rPr lang="de-DE" sz="4600" dirty="0">
                <a:solidFill>
                  <a:schemeClr val="accent5"/>
                </a:solidFill>
              </a:rPr>
              <a:t>Board &amp; senior management</a:t>
            </a:r>
            <a:endParaRPr lang="en-AU" sz="4600" dirty="0">
              <a:solidFill>
                <a:schemeClr val="accent5"/>
              </a:solidFill>
            </a:endParaRPr>
          </a:p>
        </p:txBody>
      </p:sp>
      <p:grpSp>
        <p:nvGrpSpPr>
          <p:cNvPr id="42" name="Group 41">
            <a:extLst>
              <a:ext uri="{FF2B5EF4-FFF2-40B4-BE49-F238E27FC236}">
                <a16:creationId xmlns:a16="http://schemas.microsoft.com/office/drawing/2014/main" id="{2D4A1943-486E-70BF-7451-EBE49688AF7C}"/>
              </a:ext>
            </a:extLst>
          </p:cNvPr>
          <p:cNvGrpSpPr/>
          <p:nvPr/>
        </p:nvGrpSpPr>
        <p:grpSpPr>
          <a:xfrm>
            <a:off x="8263729" y="3037029"/>
            <a:ext cx="3423446" cy="1374641"/>
            <a:chOff x="615155" y="1375420"/>
            <a:chExt cx="3423446" cy="1374641"/>
          </a:xfrm>
        </p:grpSpPr>
        <p:sp>
          <p:nvSpPr>
            <p:cNvPr id="8" name="Rectangle 7">
              <a:extLst>
                <a:ext uri="{FF2B5EF4-FFF2-40B4-BE49-F238E27FC236}">
                  <a16:creationId xmlns:a16="http://schemas.microsoft.com/office/drawing/2014/main" id="{5CC1D1E4-0AD7-4A2F-AC0B-59E59B5E60D7}"/>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7" name="TextBox 16">
              <a:extLst>
                <a:ext uri="{FF2B5EF4-FFF2-40B4-BE49-F238E27FC236}">
                  <a16:creationId xmlns:a16="http://schemas.microsoft.com/office/drawing/2014/main" id="{8CA706A1-84C7-366A-A597-BF2583A304B5}"/>
                </a:ext>
              </a:extLst>
            </p:cNvPr>
            <p:cNvSpPr txBox="1"/>
            <p:nvPr/>
          </p:nvSpPr>
          <p:spPr>
            <a:xfrm>
              <a:off x="1571625" y="1398140"/>
              <a:ext cx="2466976" cy="13388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Dr Darryl Maher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Independent Non-Executive Director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Former Vice President, R&amp;D and Medical Affairs at CSL Behring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Former President of Australian Pharmaceutical Physicians Association and Director of Vaccine Solutions</a:t>
              </a:r>
            </a:p>
          </p:txBody>
        </p:sp>
      </p:grpSp>
      <p:grpSp>
        <p:nvGrpSpPr>
          <p:cNvPr id="43" name="Group 42">
            <a:extLst>
              <a:ext uri="{FF2B5EF4-FFF2-40B4-BE49-F238E27FC236}">
                <a16:creationId xmlns:a16="http://schemas.microsoft.com/office/drawing/2014/main" id="{0403CB8E-ADE6-48AB-1506-B11C0B469916}"/>
              </a:ext>
            </a:extLst>
          </p:cNvPr>
          <p:cNvGrpSpPr/>
          <p:nvPr/>
        </p:nvGrpSpPr>
        <p:grpSpPr>
          <a:xfrm>
            <a:off x="491329" y="3037029"/>
            <a:ext cx="3423446" cy="1374641"/>
            <a:chOff x="615155" y="1375420"/>
            <a:chExt cx="3423446" cy="1374641"/>
          </a:xfrm>
        </p:grpSpPr>
        <p:sp>
          <p:nvSpPr>
            <p:cNvPr id="44" name="Rectangle 43">
              <a:extLst>
                <a:ext uri="{FF2B5EF4-FFF2-40B4-BE49-F238E27FC236}">
                  <a16:creationId xmlns:a16="http://schemas.microsoft.com/office/drawing/2014/main" id="{7AF9CF3A-4677-A8FC-248D-F3707FF02D48}"/>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6" name="TextBox 45">
              <a:extLst>
                <a:ext uri="{FF2B5EF4-FFF2-40B4-BE49-F238E27FC236}">
                  <a16:creationId xmlns:a16="http://schemas.microsoft.com/office/drawing/2014/main" id="{146C0E38-0D0B-614E-322A-20353F11BBE1}"/>
                </a:ext>
              </a:extLst>
            </p:cNvPr>
            <p:cNvSpPr txBox="1"/>
            <p:nvPr/>
          </p:nvSpPr>
          <p:spPr>
            <a:xfrm>
              <a:off x="1571625" y="1388811"/>
              <a:ext cx="2466976" cy="13388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dirty="0">
                  <a:ln>
                    <a:noFill/>
                  </a:ln>
                  <a:solidFill>
                    <a:schemeClr val="accent5"/>
                  </a:solidFill>
                  <a:effectLst/>
                  <a:uLnTx/>
                  <a:uFillTx/>
                  <a:latin typeface="+mj-lt"/>
                </a:rPr>
                <a:t>Dr Paul Wotton </a:t>
              </a:r>
              <a:br>
                <a:rPr kumimoji="0" lang="en-AU" sz="1100" b="1" i="0" u="none" strike="noStrike" kern="1200" cap="none" spc="0" normalizeH="0" baseline="0" dirty="0">
                  <a:ln>
                    <a:noFill/>
                  </a:ln>
                  <a:solidFill>
                    <a:schemeClr val="accent5"/>
                  </a:solidFill>
                  <a:effectLst/>
                  <a:uLnTx/>
                  <a:uFillTx/>
                  <a:latin typeface="+mj-lt"/>
                </a:rPr>
              </a:br>
              <a:r>
                <a:rPr kumimoji="0" lang="en-AU" sz="1100" b="0" i="0" u="none" strike="noStrike" kern="1200" cap="none" spc="0" normalizeH="0" baseline="0" dirty="0">
                  <a:ln>
                    <a:noFill/>
                  </a:ln>
                  <a:solidFill>
                    <a:srgbClr val="0C2337"/>
                  </a:solidFill>
                  <a:effectLst/>
                  <a:uLnTx/>
                  <a:uFillTx/>
                  <a:latin typeface="+mj-lt"/>
                </a:rPr>
                <a:t>Independent Non-Executive </a:t>
              </a:r>
              <a:r>
                <a:rPr kumimoji="0" lang="en-AU" sz="1100" i="0" u="none" strike="noStrike" kern="1200" cap="none" spc="0" normalizeH="0" baseline="0" dirty="0">
                  <a:ln>
                    <a:noFill/>
                  </a:ln>
                  <a:solidFill>
                    <a:schemeClr val="accent5"/>
                  </a:solidFill>
                  <a:effectLst/>
                  <a:uLnTx/>
                  <a:uFillTx/>
                  <a:latin typeface="+mj-lt"/>
                </a:rPr>
                <a:t>Director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dirty="0">
                  <a:ln>
                    <a:noFill/>
                  </a:ln>
                  <a:solidFill>
                    <a:srgbClr val="0C2337"/>
                  </a:solidFill>
                  <a:effectLst/>
                  <a:uLnTx/>
                  <a:uFillTx/>
                  <a:latin typeface="+mj-lt"/>
                </a:rPr>
                <a:t>30+ years' experience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900" b="0" i="0" u="none" strike="noStrike" kern="1200" cap="none" spc="0" normalizeH="0" baseline="0" dirty="0">
                  <a:ln>
                    <a:noFill/>
                  </a:ln>
                  <a:solidFill>
                    <a:srgbClr val="0C2337"/>
                  </a:solidFill>
                  <a:effectLst/>
                  <a:uLnTx/>
                  <a:uFillTx/>
                  <a:latin typeface="+mj-lt"/>
                </a:rPr>
                <a:t>Previously CEO of </a:t>
              </a:r>
              <a:r>
                <a:rPr kumimoji="0" lang="en-AU" sz="900" b="0" i="0" u="none" strike="noStrike" kern="1200" cap="none" spc="0" normalizeH="0" baseline="0" dirty="0" err="1">
                  <a:ln>
                    <a:noFill/>
                  </a:ln>
                  <a:solidFill>
                    <a:srgbClr val="0C2337"/>
                  </a:solidFill>
                  <a:effectLst/>
                  <a:uLnTx/>
                  <a:uFillTx/>
                  <a:latin typeface="+mj-lt"/>
                </a:rPr>
                <a:t>Ocata</a:t>
              </a:r>
              <a:r>
                <a:rPr kumimoji="0" lang="en-AU" sz="900" b="0" i="0" u="none" strike="noStrike" kern="1200" cap="none" spc="0" normalizeH="0" baseline="0" dirty="0">
                  <a:ln>
                    <a:noFill/>
                  </a:ln>
                  <a:solidFill>
                    <a:srgbClr val="0C2337"/>
                  </a:solidFill>
                  <a:effectLst/>
                  <a:uLnTx/>
                  <a:uFillTx/>
                  <a:latin typeface="+mj-lt"/>
                </a:rPr>
                <a:t> Therapeutics</a:t>
              </a:r>
              <a:r>
                <a:rPr lang="en-AU" sz="900" dirty="0">
                  <a:solidFill>
                    <a:srgbClr val="0C2337"/>
                  </a:solidFill>
                  <a:latin typeface="+mj-lt"/>
                </a:rPr>
                <a:t> </a:t>
              </a:r>
              <a:r>
                <a:rPr kumimoji="0" lang="en-AU" sz="900" b="0" i="0" u="none" strike="noStrike" kern="1200" cap="none" spc="0" normalizeH="0" baseline="0" dirty="0">
                  <a:ln>
                    <a:noFill/>
                  </a:ln>
                  <a:solidFill>
                    <a:srgbClr val="0C2337"/>
                  </a:solidFill>
                  <a:effectLst/>
                  <a:uLnTx/>
                  <a:uFillTx/>
                  <a:latin typeface="+mj-lt"/>
                </a:rPr>
                <a:t>(acquired by Astellas) and Obsidian Therapeutics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dirty="0">
                  <a:ln>
                    <a:noFill/>
                  </a:ln>
                  <a:solidFill>
                    <a:srgbClr val="0C2337"/>
                  </a:solidFill>
                  <a:effectLst/>
                  <a:uLnTx/>
                  <a:uFillTx/>
                  <a:latin typeface="+mj-lt"/>
                </a:rPr>
                <a:t>EY Entrepreneur of the Year (NJ, 2014)</a:t>
              </a:r>
              <a:endParaRPr kumimoji="0" lang="en-AU" sz="900" b="0" i="0" u="none" strike="noStrike" kern="1200" cap="none" spc="0" normalizeH="0" baseline="0" dirty="0">
                <a:ln>
                  <a:noFill/>
                </a:ln>
                <a:solidFill>
                  <a:srgbClr val="0C2337"/>
                </a:solidFill>
                <a:effectLst/>
                <a:uLnTx/>
                <a:uFillTx/>
                <a:latin typeface="+mj-lt"/>
              </a:endParaRPr>
            </a:p>
          </p:txBody>
        </p:sp>
      </p:grpSp>
      <p:grpSp>
        <p:nvGrpSpPr>
          <p:cNvPr id="55" name="Group 54">
            <a:extLst>
              <a:ext uri="{FF2B5EF4-FFF2-40B4-BE49-F238E27FC236}">
                <a16:creationId xmlns:a16="http://schemas.microsoft.com/office/drawing/2014/main" id="{2B6826AE-BA2E-F8F3-0976-EB01589DB37B}"/>
              </a:ext>
            </a:extLst>
          </p:cNvPr>
          <p:cNvGrpSpPr/>
          <p:nvPr/>
        </p:nvGrpSpPr>
        <p:grpSpPr>
          <a:xfrm>
            <a:off x="4377530" y="3037029"/>
            <a:ext cx="3423446" cy="1374641"/>
            <a:chOff x="615155" y="1375420"/>
            <a:chExt cx="3423446" cy="1374641"/>
          </a:xfrm>
        </p:grpSpPr>
        <p:sp>
          <p:nvSpPr>
            <p:cNvPr id="56" name="Rectangle 55">
              <a:extLst>
                <a:ext uri="{FF2B5EF4-FFF2-40B4-BE49-F238E27FC236}">
                  <a16:creationId xmlns:a16="http://schemas.microsoft.com/office/drawing/2014/main" id="{668102D2-6CF1-540C-662B-BE09CA2ADFF0}"/>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58" name="TextBox 57">
              <a:extLst>
                <a:ext uri="{FF2B5EF4-FFF2-40B4-BE49-F238E27FC236}">
                  <a16:creationId xmlns:a16="http://schemas.microsoft.com/office/drawing/2014/main" id="{3C9C7069-1343-A2D5-7405-A263E04FCF34}"/>
                </a:ext>
              </a:extLst>
            </p:cNvPr>
            <p:cNvSpPr txBox="1"/>
            <p:nvPr/>
          </p:nvSpPr>
          <p:spPr>
            <a:xfrm>
              <a:off x="1571625" y="1388810"/>
              <a:ext cx="2466976"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Ms Janine Rolfe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Independent Non-Executive Director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20+ years legal, governance and management experience across multiple sectors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Founder of Company Matters</a:t>
              </a:r>
            </a:p>
          </p:txBody>
        </p:sp>
      </p:grpSp>
      <p:grpSp>
        <p:nvGrpSpPr>
          <p:cNvPr id="59" name="Group 58">
            <a:extLst>
              <a:ext uri="{FF2B5EF4-FFF2-40B4-BE49-F238E27FC236}">
                <a16:creationId xmlns:a16="http://schemas.microsoft.com/office/drawing/2014/main" id="{23CC6FB4-D1DB-4D03-7322-FF7DD23E8E26}"/>
              </a:ext>
            </a:extLst>
          </p:cNvPr>
          <p:cNvGrpSpPr/>
          <p:nvPr/>
        </p:nvGrpSpPr>
        <p:grpSpPr>
          <a:xfrm>
            <a:off x="8263728" y="4775472"/>
            <a:ext cx="3423446" cy="1374641"/>
            <a:chOff x="615155" y="1375420"/>
            <a:chExt cx="3423446" cy="1374641"/>
          </a:xfrm>
        </p:grpSpPr>
        <p:sp>
          <p:nvSpPr>
            <p:cNvPr id="60" name="Rectangle 59">
              <a:extLst>
                <a:ext uri="{FF2B5EF4-FFF2-40B4-BE49-F238E27FC236}">
                  <a16:creationId xmlns:a16="http://schemas.microsoft.com/office/drawing/2014/main" id="{BE99D690-811A-45AF-CFA2-B65936134DC6}"/>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62" name="TextBox 61">
              <a:extLst>
                <a:ext uri="{FF2B5EF4-FFF2-40B4-BE49-F238E27FC236}">
                  <a16:creationId xmlns:a16="http://schemas.microsoft.com/office/drawing/2014/main" id="{5502D3AD-8EF6-9625-2A2C-CCAC0702272A}"/>
                </a:ext>
              </a:extLst>
            </p:cNvPr>
            <p:cNvSpPr txBox="1"/>
            <p:nvPr/>
          </p:nvSpPr>
          <p:spPr>
            <a:xfrm>
              <a:off x="1571625" y="1388809"/>
              <a:ext cx="2466976" cy="13388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Dr Mathias Kroll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Chief Business Officer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25+ years' experience in biopharmaceutical industry</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dirty="0">
                  <a:solidFill>
                    <a:srgbClr val="0C2337"/>
                  </a:solidFill>
                  <a:latin typeface="+mj-lt"/>
                </a:rPr>
                <a:t>Previously held leadership positions at various institutions, including Bayer, Sanofi-Aventis and GlaxoSmithKline</a:t>
              </a:r>
              <a:endParaRPr kumimoji="0" lang="en-GB" sz="900" b="0" i="0" u="none" strike="noStrike" kern="1200" cap="none" spc="0" normalizeH="0" baseline="0" noProof="0" dirty="0">
                <a:ln>
                  <a:noFill/>
                </a:ln>
                <a:solidFill>
                  <a:srgbClr val="0C2337"/>
                </a:solidFill>
                <a:effectLst/>
                <a:uLnTx/>
                <a:uFillTx/>
                <a:latin typeface="+mj-lt"/>
              </a:endParaRPr>
            </a:p>
          </p:txBody>
        </p:sp>
      </p:grpSp>
      <p:grpSp>
        <p:nvGrpSpPr>
          <p:cNvPr id="63" name="Group 62">
            <a:extLst>
              <a:ext uri="{FF2B5EF4-FFF2-40B4-BE49-F238E27FC236}">
                <a16:creationId xmlns:a16="http://schemas.microsoft.com/office/drawing/2014/main" id="{2D7E819A-C797-57FD-083A-904765B3A833}"/>
              </a:ext>
            </a:extLst>
          </p:cNvPr>
          <p:cNvGrpSpPr/>
          <p:nvPr/>
        </p:nvGrpSpPr>
        <p:grpSpPr>
          <a:xfrm>
            <a:off x="6403385" y="1364430"/>
            <a:ext cx="3423446" cy="1374641"/>
            <a:chOff x="615155" y="1375420"/>
            <a:chExt cx="3423446" cy="1374641"/>
          </a:xfrm>
        </p:grpSpPr>
        <p:sp>
          <p:nvSpPr>
            <p:cNvPr id="64" name="Rectangle 63">
              <a:extLst>
                <a:ext uri="{FF2B5EF4-FFF2-40B4-BE49-F238E27FC236}">
                  <a16:creationId xmlns:a16="http://schemas.microsoft.com/office/drawing/2014/main" id="{430319D5-5578-D60C-DC47-AF4763437B5E}"/>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pic>
          <p:nvPicPr>
            <p:cNvPr id="65" name="Picture 64">
              <a:extLst>
                <a:ext uri="{FF2B5EF4-FFF2-40B4-BE49-F238E27FC236}">
                  <a16:creationId xmlns:a16="http://schemas.microsoft.com/office/drawing/2014/main" id="{D139F99C-312B-0BEE-D60D-2DA9624D0D95}"/>
                </a:ext>
              </a:extLst>
            </p:cNvPr>
            <p:cNvPicPr>
              <a:picLocks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691355" y="1630740"/>
              <a:ext cx="864000" cy="864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7CD4BD1D-D9FF-3552-87AB-0B4CA33503CC}"/>
                </a:ext>
              </a:extLst>
            </p:cNvPr>
            <p:cNvSpPr txBox="1"/>
            <p:nvPr/>
          </p:nvSpPr>
          <p:spPr>
            <a:xfrm>
              <a:off x="1571625" y="1388809"/>
              <a:ext cx="2466976"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Dr Geoff Brooke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Independent Non-Executive Chair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30+ years' experience in the healthcare investment industry</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Founder and MD of </a:t>
              </a:r>
              <a:r>
                <a:rPr kumimoji="0" lang="en-GB" sz="900" b="0" i="0" u="none" strike="noStrike" kern="1200" cap="none" spc="0" normalizeH="0" baseline="0" noProof="0" dirty="0" err="1">
                  <a:ln>
                    <a:noFill/>
                  </a:ln>
                  <a:solidFill>
                    <a:srgbClr val="0C2337"/>
                  </a:solidFill>
                  <a:effectLst/>
                  <a:uLnTx/>
                  <a:uFillTx/>
                  <a:latin typeface="+mj-lt"/>
                </a:rPr>
                <a:t>Medvest</a:t>
              </a:r>
              <a:r>
                <a:rPr kumimoji="0" lang="en-GB" sz="900" b="0" i="0" u="none" strike="noStrike" kern="1200" cap="none" spc="0" normalizeH="0" baseline="0" noProof="0" dirty="0">
                  <a:ln>
                    <a:noFill/>
                  </a:ln>
                  <a:solidFill>
                    <a:srgbClr val="0C2337"/>
                  </a:solidFill>
                  <a:effectLst/>
                  <a:uLnTx/>
                  <a:uFillTx/>
                  <a:latin typeface="+mj-lt"/>
                </a:rPr>
                <a:t> Inc and GBS Venture Partners</a:t>
              </a:r>
              <a:endParaRPr lang="en-AU" sz="900" b="1" dirty="0">
                <a:solidFill>
                  <a:schemeClr val="accent5"/>
                </a:solidFill>
                <a:latin typeface="+mj-lt"/>
              </a:endParaRPr>
            </a:p>
          </p:txBody>
        </p:sp>
      </p:grpSp>
      <p:grpSp>
        <p:nvGrpSpPr>
          <p:cNvPr id="80" name="Group 79">
            <a:extLst>
              <a:ext uri="{FF2B5EF4-FFF2-40B4-BE49-F238E27FC236}">
                <a16:creationId xmlns:a16="http://schemas.microsoft.com/office/drawing/2014/main" id="{C3130D89-9DB9-93A0-B6FE-23CDD17275AD}"/>
              </a:ext>
            </a:extLst>
          </p:cNvPr>
          <p:cNvGrpSpPr/>
          <p:nvPr/>
        </p:nvGrpSpPr>
        <p:grpSpPr>
          <a:xfrm>
            <a:off x="2365171" y="1334717"/>
            <a:ext cx="3423446" cy="1374641"/>
            <a:chOff x="4377530" y="1195131"/>
            <a:chExt cx="3423446" cy="1374641"/>
          </a:xfrm>
        </p:grpSpPr>
        <p:grpSp>
          <p:nvGrpSpPr>
            <p:cNvPr id="51" name="Group 50">
              <a:extLst>
                <a:ext uri="{FF2B5EF4-FFF2-40B4-BE49-F238E27FC236}">
                  <a16:creationId xmlns:a16="http://schemas.microsoft.com/office/drawing/2014/main" id="{49DB3786-B52A-6A64-0AB6-45C864BD0D03}"/>
                </a:ext>
              </a:extLst>
            </p:cNvPr>
            <p:cNvGrpSpPr/>
            <p:nvPr/>
          </p:nvGrpSpPr>
          <p:grpSpPr>
            <a:xfrm>
              <a:off x="4377530" y="1195131"/>
              <a:ext cx="3423446" cy="1374641"/>
              <a:chOff x="615155" y="1375420"/>
              <a:chExt cx="3423446" cy="1374641"/>
            </a:xfrm>
          </p:grpSpPr>
          <p:sp>
            <p:nvSpPr>
              <p:cNvPr id="52" name="Rectangle 51">
                <a:extLst>
                  <a:ext uri="{FF2B5EF4-FFF2-40B4-BE49-F238E27FC236}">
                    <a16:creationId xmlns:a16="http://schemas.microsoft.com/office/drawing/2014/main" id="{F791E997-144D-DD27-32B1-94CDD6038D66}"/>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54" name="TextBox 53">
                <a:extLst>
                  <a:ext uri="{FF2B5EF4-FFF2-40B4-BE49-F238E27FC236}">
                    <a16:creationId xmlns:a16="http://schemas.microsoft.com/office/drawing/2014/main" id="{FF09F97A-6B48-25F5-E2B0-6D4679F07EEC}"/>
                  </a:ext>
                </a:extLst>
              </p:cNvPr>
              <p:cNvSpPr txBox="1"/>
              <p:nvPr/>
            </p:nvSpPr>
            <p:spPr>
              <a:xfrm>
                <a:off x="1571625" y="1388814"/>
                <a:ext cx="2466976" cy="123110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Dr Kilian Kelly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Chief Executive Officer &amp; </a:t>
                </a:r>
                <a:br>
                  <a:rPr kumimoji="0" lang="en-AU" sz="1100" b="0" i="0" u="none" strike="noStrike" kern="1200" cap="none" spc="0" normalizeH="0" baseline="0" noProof="0" dirty="0">
                    <a:ln>
                      <a:noFill/>
                    </a:ln>
                    <a:solidFill>
                      <a:srgbClr val="0C2337"/>
                    </a:solidFill>
                    <a:effectLst/>
                    <a:uLnTx/>
                    <a:uFillTx/>
                    <a:latin typeface="+mj-lt"/>
                  </a:rPr>
                </a:br>
                <a:r>
                  <a:rPr kumimoji="0" lang="en-AU" sz="1100" b="0" i="0" u="none" strike="noStrike" kern="1200" cap="none" spc="0" normalizeH="0" baseline="0" noProof="0" dirty="0">
                    <a:ln>
                      <a:noFill/>
                    </a:ln>
                    <a:solidFill>
                      <a:srgbClr val="0C2337"/>
                    </a:solidFill>
                    <a:effectLst/>
                    <a:uLnTx/>
                    <a:uFillTx/>
                    <a:latin typeface="+mj-lt"/>
                  </a:rPr>
                  <a:t>Managing Director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20+ years' experience in biopharma R&amp;D</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Previous roles </a:t>
                </a:r>
                <a:r>
                  <a:rPr lang="en-GB" sz="900" dirty="0">
                    <a:solidFill>
                      <a:srgbClr val="0C2337"/>
                    </a:solidFill>
                    <a:latin typeface="+mj-lt"/>
                  </a:rPr>
                  <a:t>at</a:t>
                </a:r>
                <a:r>
                  <a:rPr kumimoji="0" lang="en-GB" sz="900" b="0" i="0" u="none" strike="noStrike" kern="1200" cap="none" spc="0" normalizeH="0" baseline="0" noProof="0" dirty="0">
                    <a:ln>
                      <a:noFill/>
                    </a:ln>
                    <a:solidFill>
                      <a:srgbClr val="0C2337"/>
                    </a:solidFill>
                    <a:effectLst/>
                    <a:uLnTx/>
                    <a:uFillTx/>
                    <a:latin typeface="+mj-lt"/>
                  </a:rPr>
                  <a:t> Biota Pharmaceuticals, Mesoblast, Amgen &amp; AstraZeneca</a:t>
                </a:r>
              </a:p>
            </p:txBody>
          </p:sp>
        </p:grpSp>
        <p:pic>
          <p:nvPicPr>
            <p:cNvPr id="73" name="Picture 72" descr="A close-up of a person&#10;&#10;Description automatically generated">
              <a:extLst>
                <a:ext uri="{FF2B5EF4-FFF2-40B4-BE49-F238E27FC236}">
                  <a16:creationId xmlns:a16="http://schemas.microsoft.com/office/drawing/2014/main" id="{1D63D61A-3DC5-0A18-9B04-DB129A6EEEA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61865" y="1444106"/>
              <a:ext cx="864000" cy="862995"/>
            </a:xfrm>
            <a:prstGeom prst="ellipse">
              <a:avLst/>
            </a:prstGeom>
          </p:spPr>
        </p:pic>
      </p:grpSp>
      <p:pic>
        <p:nvPicPr>
          <p:cNvPr id="74" name="Picture 2">
            <a:extLst>
              <a:ext uri="{FF2B5EF4-FFF2-40B4-BE49-F238E27FC236}">
                <a16:creationId xmlns:a16="http://schemas.microsoft.com/office/drawing/2014/main" id="{F583DF01-A02E-4845-935B-8AA62048D494}"/>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a:stretch/>
        </p:blipFill>
        <p:spPr bwMode="auto">
          <a:xfrm>
            <a:off x="566584" y="3314819"/>
            <a:ext cx="805961" cy="839484"/>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75" name="Picture 74" descr="A picture containing person, posing, smiling, wearing&#10;&#10;Description automatically generated">
            <a:extLst>
              <a:ext uri="{FF2B5EF4-FFF2-40B4-BE49-F238E27FC236}">
                <a16:creationId xmlns:a16="http://schemas.microsoft.com/office/drawing/2014/main" id="{0ECC0718-98C5-30F3-C211-85249B699988}"/>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4465530" y="3315448"/>
            <a:ext cx="856670" cy="839484"/>
          </a:xfrm>
          <a:prstGeom prst="ellipse">
            <a:avLst/>
          </a:prstGeom>
        </p:spPr>
      </p:pic>
      <p:pic>
        <p:nvPicPr>
          <p:cNvPr id="76" name="id-B37EBFBC-B053-4B2B-84AB-AADE2503DF6C" descr="Image.jpeg">
            <a:extLst>
              <a:ext uri="{FF2B5EF4-FFF2-40B4-BE49-F238E27FC236}">
                <a16:creationId xmlns:a16="http://schemas.microsoft.com/office/drawing/2014/main" id="{3CD47C35-8BB4-42F6-4650-75E381ADF832}"/>
              </a:ext>
            </a:extLst>
          </p:cNvPr>
          <p:cNvPicPr>
            <a:picLocks noChangeArrowheads="1"/>
          </p:cNvPicPr>
          <p:nvPr/>
        </p:nvPicPr>
        <p:blipFill rotWithShape="1">
          <a:blip r:embed="rId8">
            <a:extLst>
              <a:ext uri="{BEBA8EAE-BF5A-486C-A8C5-ECC9F3942E4B}">
                <a14:imgProps xmlns:a14="http://schemas.microsoft.com/office/drawing/2010/main">
                  <a14:imgLayer r:embed="rId9">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8356199" y="3292349"/>
            <a:ext cx="864000" cy="864000"/>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7B316E5-BA73-39AB-DD85-671491D93FF3}"/>
              </a:ext>
            </a:extLst>
          </p:cNvPr>
          <p:cNvGrpSpPr/>
          <p:nvPr/>
        </p:nvGrpSpPr>
        <p:grpSpPr>
          <a:xfrm>
            <a:off x="4377530" y="4738594"/>
            <a:ext cx="3423446" cy="1374641"/>
            <a:chOff x="2365171" y="4747467"/>
            <a:chExt cx="3423446" cy="1374641"/>
          </a:xfrm>
        </p:grpSpPr>
        <p:grpSp>
          <p:nvGrpSpPr>
            <p:cNvPr id="5" name="Group 4">
              <a:extLst>
                <a:ext uri="{FF2B5EF4-FFF2-40B4-BE49-F238E27FC236}">
                  <a16:creationId xmlns:a16="http://schemas.microsoft.com/office/drawing/2014/main" id="{23CC6FB4-D1DB-4D03-7322-FF7DD23E8E26}"/>
                </a:ext>
              </a:extLst>
            </p:cNvPr>
            <p:cNvGrpSpPr/>
            <p:nvPr/>
          </p:nvGrpSpPr>
          <p:grpSpPr>
            <a:xfrm>
              <a:off x="2365171" y="4747467"/>
              <a:ext cx="3423446" cy="1374641"/>
              <a:chOff x="615155" y="1375420"/>
              <a:chExt cx="3423446" cy="1374641"/>
            </a:xfrm>
          </p:grpSpPr>
          <p:sp>
            <p:nvSpPr>
              <p:cNvPr id="9" name="Rectangle 8">
                <a:extLst>
                  <a:ext uri="{FF2B5EF4-FFF2-40B4-BE49-F238E27FC236}">
                    <a16:creationId xmlns:a16="http://schemas.microsoft.com/office/drawing/2014/main" id="{BE99D690-811A-45AF-CFA2-B65936134DC6}"/>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0" name="TextBox 9">
                <a:extLst>
                  <a:ext uri="{FF2B5EF4-FFF2-40B4-BE49-F238E27FC236}">
                    <a16:creationId xmlns:a16="http://schemas.microsoft.com/office/drawing/2014/main" id="{5502D3AD-8EF6-9625-2A2C-CCAC0702272A}"/>
                  </a:ext>
                </a:extLst>
              </p:cNvPr>
              <p:cNvSpPr txBox="1"/>
              <p:nvPr/>
            </p:nvSpPr>
            <p:spPr>
              <a:xfrm>
                <a:off x="1571625" y="1398140"/>
                <a:ext cx="2466976" cy="133882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chemeClr val="accent5"/>
                    </a:solidFill>
                    <a:effectLst/>
                    <a:uLnTx/>
                    <a:uFillTx/>
                    <a:latin typeface="+mj-lt"/>
                  </a:rPr>
                  <a:t>Dr Jolanta Airey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0C2337"/>
                    </a:solidFill>
                    <a:effectLst/>
                    <a:uLnTx/>
                    <a:uFillTx/>
                    <a:latin typeface="+mj-lt"/>
                  </a:rPr>
                  <a:t>Chief Medical Officer</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25+ years' experience in respiratory, rheumatology, dermatology, biologicals and listed companies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Previously Director, Translational Development at CSL</a:t>
                </a:r>
              </a:p>
            </p:txBody>
          </p:sp>
        </p:grpSp>
        <p:pic>
          <p:nvPicPr>
            <p:cNvPr id="14" name="Picture 13" descr="A person with blonde hair&#10;&#10;Description automatically generated with low confidence">
              <a:extLst>
                <a:ext uri="{FF2B5EF4-FFF2-40B4-BE49-F238E27FC236}">
                  <a16:creationId xmlns:a16="http://schemas.microsoft.com/office/drawing/2014/main" id="{1391F390-F986-2C4A-CEF5-E3AAA4352E27}"/>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457640" y="5009908"/>
              <a:ext cx="864000" cy="864000"/>
            </a:xfrm>
            <a:prstGeom prst="ellipse">
              <a:avLst/>
            </a:prstGeom>
          </p:spPr>
        </p:pic>
      </p:grpSp>
      <p:grpSp>
        <p:nvGrpSpPr>
          <p:cNvPr id="3" name="Group 2">
            <a:extLst>
              <a:ext uri="{FF2B5EF4-FFF2-40B4-BE49-F238E27FC236}">
                <a16:creationId xmlns:a16="http://schemas.microsoft.com/office/drawing/2014/main" id="{2BC3218C-C2EF-37C6-3F42-3C3C6A21DC94}"/>
              </a:ext>
            </a:extLst>
          </p:cNvPr>
          <p:cNvGrpSpPr/>
          <p:nvPr/>
        </p:nvGrpSpPr>
        <p:grpSpPr>
          <a:xfrm>
            <a:off x="504826" y="4738594"/>
            <a:ext cx="3423446" cy="1374641"/>
            <a:chOff x="6251371" y="4744376"/>
            <a:chExt cx="3423446" cy="1374641"/>
          </a:xfrm>
        </p:grpSpPr>
        <p:grpSp>
          <p:nvGrpSpPr>
            <p:cNvPr id="12" name="Group 11">
              <a:extLst>
                <a:ext uri="{FF2B5EF4-FFF2-40B4-BE49-F238E27FC236}">
                  <a16:creationId xmlns:a16="http://schemas.microsoft.com/office/drawing/2014/main" id="{B7D77EAF-F0B1-9C92-E3DB-7B9BD9D11EC4}"/>
                </a:ext>
              </a:extLst>
            </p:cNvPr>
            <p:cNvGrpSpPr/>
            <p:nvPr/>
          </p:nvGrpSpPr>
          <p:grpSpPr>
            <a:xfrm>
              <a:off x="6251371" y="4744376"/>
              <a:ext cx="3423446" cy="1374641"/>
              <a:chOff x="615155" y="1375420"/>
              <a:chExt cx="3423446" cy="1374641"/>
            </a:xfrm>
          </p:grpSpPr>
          <p:sp>
            <p:nvSpPr>
              <p:cNvPr id="13" name="Rectangle 12">
                <a:extLst>
                  <a:ext uri="{FF2B5EF4-FFF2-40B4-BE49-F238E27FC236}">
                    <a16:creationId xmlns:a16="http://schemas.microsoft.com/office/drawing/2014/main" id="{B9DDCF42-6147-F16D-6738-E7CA1ECC7FCE}"/>
                  </a:ext>
                </a:extLst>
              </p:cNvPr>
              <p:cNvSpPr/>
              <p:nvPr/>
            </p:nvSpPr>
            <p:spPr>
              <a:xfrm>
                <a:off x="615155" y="1375420"/>
                <a:ext cx="3423445" cy="1374641"/>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11" name="TextBox 10">
                <a:extLst>
                  <a:ext uri="{FF2B5EF4-FFF2-40B4-BE49-F238E27FC236}">
                    <a16:creationId xmlns:a16="http://schemas.microsoft.com/office/drawing/2014/main" id="{36300C3A-7D0E-8D63-2209-A19696C83DF5}"/>
                  </a:ext>
                </a:extLst>
              </p:cNvPr>
              <p:cNvSpPr txBox="1"/>
              <p:nvPr/>
            </p:nvSpPr>
            <p:spPr>
              <a:xfrm>
                <a:off x="1571625" y="1398140"/>
                <a:ext cx="2466976" cy="10618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accent5"/>
                    </a:solidFill>
                    <a:effectLst/>
                    <a:uLnTx/>
                    <a:uFillTx/>
                    <a:latin typeface="+mj-lt"/>
                  </a:rPr>
                  <a:t>Mr Peter </a:t>
                </a:r>
                <a:r>
                  <a:rPr kumimoji="0" lang="en-GB" sz="1400" b="1" i="0" u="none" strike="noStrike" kern="1200" cap="none" spc="0" normalizeH="0" baseline="0" noProof="0" dirty="0" err="1">
                    <a:ln>
                      <a:noFill/>
                    </a:ln>
                    <a:solidFill>
                      <a:schemeClr val="accent5"/>
                    </a:solidFill>
                    <a:effectLst/>
                    <a:uLnTx/>
                    <a:uFillTx/>
                    <a:latin typeface="+mj-lt"/>
                  </a:rPr>
                  <a:t>Webse</a:t>
                </a:r>
                <a:endParaRPr kumimoji="0" lang="en-GB" sz="1400" b="1" i="0" u="none" strike="noStrike" kern="1200" cap="none" spc="0" normalizeH="0" baseline="0" noProof="0" dirty="0">
                  <a:ln>
                    <a:noFill/>
                  </a:ln>
                  <a:solidFill>
                    <a:schemeClr val="accent5"/>
                  </a:solidFill>
                  <a:effectLst/>
                  <a:uLnTx/>
                  <a:uFillTx/>
                  <a:latin typeface="+mj-lt"/>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i="0" u="none" strike="noStrike" kern="1200" cap="none" spc="0" normalizeH="0" baseline="0" noProof="0" dirty="0">
                    <a:ln>
                      <a:noFill/>
                    </a:ln>
                    <a:solidFill>
                      <a:schemeClr val="accent5"/>
                    </a:solidFill>
                    <a:effectLst/>
                    <a:uLnTx/>
                    <a:uFillTx/>
                    <a:latin typeface="+mj-lt"/>
                  </a:rPr>
                  <a:t>Company Secretary</a:t>
                </a:r>
              </a:p>
              <a:p>
                <a:pPr marL="0" marR="0" lvl="0" indent="0" defTabSz="914400" rtl="0" eaLnBrk="1" fontAlgn="auto" latinLnBrk="0" hangingPunct="1">
                  <a:lnSpc>
                    <a:spcPct val="100000"/>
                  </a:lnSpc>
                  <a:spcBef>
                    <a:spcPts val="0"/>
                  </a:spcBef>
                  <a:spcAft>
                    <a:spcPts val="0"/>
                  </a:spcAft>
                  <a:buClrTx/>
                  <a:buSzTx/>
                  <a:buFontTx/>
                  <a:buNone/>
                  <a:tabLst/>
                  <a:defRPr/>
                </a:pPr>
                <a:endParaRPr lang="en-AU" sz="1100" dirty="0">
                  <a:solidFill>
                    <a:srgbClr val="0C2337"/>
                  </a:solidFill>
                  <a:latin typeface="+mj-lt"/>
                </a:endParaRP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25+ years company secretarial experience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srgbClr val="0C2337"/>
                    </a:solidFill>
                    <a:effectLst/>
                    <a:uLnTx/>
                    <a:uFillTx/>
                    <a:latin typeface="+mj-lt"/>
                  </a:rPr>
                  <a:t>Director of Governance Corporate Pty Ltd</a:t>
                </a:r>
              </a:p>
            </p:txBody>
          </p:sp>
        </p:grpSp>
        <p:pic>
          <p:nvPicPr>
            <p:cNvPr id="79" name="Picture 12">
              <a:extLst>
                <a:ext uri="{FF2B5EF4-FFF2-40B4-BE49-F238E27FC236}">
                  <a16:creationId xmlns:a16="http://schemas.microsoft.com/office/drawing/2014/main" id="{C5DDC18A-2125-143E-C47F-49B79DEF5841}"/>
                </a:ext>
              </a:extLst>
            </p:cNvPr>
            <p:cNvPicPr>
              <a:picLocks noChangeAspect="1" noChangeArrowheads="1"/>
            </p:cNvPicPr>
            <p:nvPr/>
          </p:nvPicPr>
          <p:blipFill rotWithShape="1">
            <a:blip r:embed="rId11">
              <a:grayscl/>
              <a:extLst>
                <a:ext uri="{28A0092B-C50C-407E-A947-70E740481C1C}">
                  <a14:useLocalDpi xmlns:a14="http://schemas.microsoft.com/office/drawing/2010/main" val="0"/>
                </a:ext>
              </a:extLst>
            </a:blip>
            <a:srcRect/>
            <a:stretch/>
          </p:blipFill>
          <p:spPr bwMode="auto">
            <a:xfrm>
              <a:off x="6343841" y="5017602"/>
              <a:ext cx="864001" cy="864000"/>
            </a:xfrm>
            <a:prstGeom prst="ellipse">
              <a:avLst/>
            </a:prstGeom>
            <a:noFill/>
            <a:extLst>
              <a:ext uri="{909E8E84-426E-40DD-AFC4-6F175D3DCCD1}">
                <a14:hiddenFill xmlns:a14="http://schemas.microsoft.com/office/drawing/2010/main">
                  <a:solidFill>
                    <a:srgbClr val="FFFFFF"/>
                  </a:solidFill>
                </a14:hiddenFill>
              </a:ext>
            </a:extLst>
          </p:spPr>
        </p:pic>
      </p:grpSp>
      <p:pic>
        <p:nvPicPr>
          <p:cNvPr id="15" name="Picture 14" descr="A person wearing a suit and tie&#10;&#10;Description automatically generated">
            <a:extLst>
              <a:ext uri="{FF2B5EF4-FFF2-40B4-BE49-F238E27FC236}">
                <a16:creationId xmlns:a16="http://schemas.microsoft.com/office/drawing/2014/main" id="{2F661C82-ACD8-A32B-1526-54F7485BC188}"/>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8355495" y="4993914"/>
            <a:ext cx="865407" cy="864000"/>
          </a:xfrm>
          <a:prstGeom prst="ellipse">
            <a:avLst/>
          </a:prstGeom>
        </p:spPr>
      </p:pic>
    </p:spTree>
    <p:extLst>
      <p:ext uri="{BB962C8B-B14F-4D97-AF65-F5344CB8AC3E}">
        <p14:creationId xmlns:p14="http://schemas.microsoft.com/office/powerpoint/2010/main" val="195219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75A9F0-E2CA-443A-95E5-8C1102C4D2A1}"/>
              </a:ext>
            </a:extLst>
          </p:cNvPr>
          <p:cNvSpPr>
            <a:spLocks noGrp="1"/>
          </p:cNvSpPr>
          <p:nvPr>
            <p:ph type="ftr" sz="quarter" idx="23"/>
          </p:nvPr>
        </p:nvSpPr>
        <p:spPr>
          <a:xfrm>
            <a:off x="1914524" y="6353760"/>
            <a:ext cx="9184736" cy="360266"/>
          </a:xfrm>
        </p:spPr>
        <p:txBody>
          <a:bodyPr/>
          <a:lstStyle/>
          <a:p>
            <a:pPr marL="228600" indent="-228600">
              <a:buAutoNum type="arabicPeriod"/>
            </a:pPr>
            <a:r>
              <a:rPr lang="en-AU" sz="900" dirty="0">
                <a:solidFill>
                  <a:schemeClr val="bg1">
                    <a:lumMod val="50000"/>
                  </a:schemeClr>
                </a:solidFill>
                <a:latin typeface="+mj-lt"/>
              </a:rPr>
              <a:t>Also known as mesenchymal stromal cells</a:t>
            </a:r>
          </a:p>
          <a:p>
            <a:pPr marL="228600" indent="-228600">
              <a:buAutoNum type="arabicPeriod"/>
            </a:pPr>
            <a:r>
              <a:rPr kumimoji="0" lang="en-AU" sz="900" b="0" i="0" u="none" strike="noStrike" kern="1200" cap="none" spc="0" normalizeH="0" baseline="0" noProof="0" dirty="0">
                <a:ln>
                  <a:noFill/>
                </a:ln>
                <a:solidFill>
                  <a:schemeClr val="bg1">
                    <a:lumMod val="50000"/>
                  </a:schemeClr>
                </a:solidFill>
                <a:effectLst/>
                <a:uLnTx/>
                <a:uFillTx/>
                <a:latin typeface="+mj-lt"/>
              </a:rPr>
              <a:t>Zhou, J., Shi, Y. Cell Mol Immunol 20, 555–557 (2023).</a:t>
            </a:r>
          </a:p>
          <a:p>
            <a:pPr marL="228600" indent="-228600">
              <a:buAutoNum type="arabicPeriod"/>
            </a:pPr>
            <a:r>
              <a:rPr kumimoji="0" lang="en-AU" sz="900" b="0" i="0" u="none" strike="noStrike" kern="1200" cap="none" spc="0" normalizeH="0" baseline="0" noProof="0" dirty="0">
                <a:ln>
                  <a:noFill/>
                </a:ln>
                <a:solidFill>
                  <a:schemeClr val="bg1">
                    <a:lumMod val="50000"/>
                  </a:schemeClr>
                </a:solidFill>
                <a:effectLst/>
                <a:uLnTx/>
                <a:uFillTx/>
                <a:latin typeface="+mj-lt"/>
              </a:rPr>
              <a:t>Initial data in first 16 patients (n=8 per group) after 10 weeks; final results in all 30 patients expected in late 2024/early 2025</a:t>
            </a:r>
          </a:p>
        </p:txBody>
      </p:sp>
      <p:sp>
        <p:nvSpPr>
          <p:cNvPr id="7" name="Slide Number Placeholder 6">
            <a:extLst>
              <a:ext uri="{FF2B5EF4-FFF2-40B4-BE49-F238E27FC236}">
                <a16:creationId xmlns:a16="http://schemas.microsoft.com/office/drawing/2014/main" id="{5F274916-3188-46B2-98AE-872E143336E3}"/>
              </a:ext>
            </a:extLst>
          </p:cNvPr>
          <p:cNvSpPr>
            <a:spLocks noGrp="1"/>
          </p:cNvSpPr>
          <p:nvPr>
            <p:ph type="sldNum" sz="quarter" idx="4"/>
          </p:nvPr>
        </p:nvSpPr>
        <p:spPr/>
        <p:txBody>
          <a:bodyPr/>
          <a:lstStyle/>
          <a:p>
            <a:fld id="{32B5847F-0DEA-465B-90AF-23B6124160AE}" type="slidenum">
              <a:rPr lang="en-AU" smtClean="0">
                <a:latin typeface="+mj-lt"/>
              </a:rPr>
              <a:pPr/>
              <a:t>3</a:t>
            </a:fld>
            <a:endParaRPr lang="en-AU">
              <a:latin typeface="+mj-lt"/>
            </a:endParaRPr>
          </a:p>
        </p:txBody>
      </p:sp>
      <p:sp>
        <p:nvSpPr>
          <p:cNvPr id="8" name="Title 7">
            <a:extLst>
              <a:ext uri="{FF2B5EF4-FFF2-40B4-BE49-F238E27FC236}">
                <a16:creationId xmlns:a16="http://schemas.microsoft.com/office/drawing/2014/main" id="{ACC59C0D-4825-4F65-831F-0D10125B9813}"/>
              </a:ext>
            </a:extLst>
          </p:cNvPr>
          <p:cNvSpPr>
            <a:spLocks noGrp="1"/>
          </p:cNvSpPr>
          <p:nvPr>
            <p:ph type="title"/>
          </p:nvPr>
        </p:nvSpPr>
        <p:spPr/>
        <p:txBody>
          <a:bodyPr vert="horz"/>
          <a:lstStyle/>
          <a:p>
            <a:r>
              <a:rPr lang="en-AU" sz="4600" noProof="0" dirty="0">
                <a:solidFill>
                  <a:schemeClr val="accent5"/>
                </a:solidFill>
              </a:rPr>
              <a:t>Company highlights</a:t>
            </a:r>
          </a:p>
        </p:txBody>
      </p:sp>
      <p:sp>
        <p:nvSpPr>
          <p:cNvPr id="3" name="Rectangle 2">
            <a:extLst>
              <a:ext uri="{FF2B5EF4-FFF2-40B4-BE49-F238E27FC236}">
                <a16:creationId xmlns:a16="http://schemas.microsoft.com/office/drawing/2014/main" id="{DE6DD0D1-C6ED-93E1-4DFD-6C30EBB0A978}"/>
              </a:ext>
            </a:extLst>
          </p:cNvPr>
          <p:cNvSpPr/>
          <p:nvPr/>
        </p:nvSpPr>
        <p:spPr>
          <a:xfrm>
            <a:off x="531845" y="916834"/>
            <a:ext cx="11128312" cy="5153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400" b="1" dirty="0">
                <a:latin typeface="+mj-lt"/>
              </a:rPr>
              <a:t>Revolutionary Cymerus™ manufacturing platform</a:t>
            </a:r>
          </a:p>
        </p:txBody>
      </p:sp>
      <p:sp>
        <p:nvSpPr>
          <p:cNvPr id="4" name="Rectangle 3">
            <a:extLst>
              <a:ext uri="{FF2B5EF4-FFF2-40B4-BE49-F238E27FC236}">
                <a16:creationId xmlns:a16="http://schemas.microsoft.com/office/drawing/2014/main" id="{91CF8327-3A3E-41F0-1B5D-544209B33325}"/>
              </a:ext>
            </a:extLst>
          </p:cNvPr>
          <p:cNvSpPr/>
          <p:nvPr/>
        </p:nvSpPr>
        <p:spPr>
          <a:xfrm>
            <a:off x="531845" y="3189447"/>
            <a:ext cx="11128312" cy="5153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AU" sz="2400" b="1" dirty="0">
                <a:latin typeface="+mj-lt"/>
              </a:rPr>
              <a:t>Compelling clinical data</a:t>
            </a:r>
          </a:p>
        </p:txBody>
      </p:sp>
      <p:sp>
        <p:nvSpPr>
          <p:cNvPr id="5" name="Rectangle 4">
            <a:extLst>
              <a:ext uri="{FF2B5EF4-FFF2-40B4-BE49-F238E27FC236}">
                <a16:creationId xmlns:a16="http://schemas.microsoft.com/office/drawing/2014/main" id="{16554A9F-6FF2-B48A-1BD8-9E966D03C359}"/>
              </a:ext>
            </a:extLst>
          </p:cNvPr>
          <p:cNvSpPr/>
          <p:nvPr/>
        </p:nvSpPr>
        <p:spPr>
          <a:xfrm>
            <a:off x="531844" y="4599128"/>
            <a:ext cx="11128312" cy="51538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AU" sz="2400" b="1" dirty="0">
                <a:latin typeface="+mj-lt"/>
              </a:rPr>
              <a:t>Rich clinical pipeline</a:t>
            </a:r>
          </a:p>
        </p:txBody>
      </p:sp>
      <p:sp>
        <p:nvSpPr>
          <p:cNvPr id="6" name="Text Placeholder 5">
            <a:extLst>
              <a:ext uri="{FF2B5EF4-FFF2-40B4-BE49-F238E27FC236}">
                <a16:creationId xmlns:a16="http://schemas.microsoft.com/office/drawing/2014/main" id="{DCA29251-DBA8-E281-DB32-CC688AB285AC}"/>
              </a:ext>
            </a:extLst>
          </p:cNvPr>
          <p:cNvSpPr>
            <a:spLocks noGrp="1"/>
          </p:cNvSpPr>
          <p:nvPr>
            <p:ph type="body" sz="quarter" idx="25"/>
          </p:nvPr>
        </p:nvSpPr>
        <p:spPr>
          <a:xfrm>
            <a:off x="531844" y="1432221"/>
            <a:ext cx="11128312" cy="1719719"/>
          </a:xfrm>
        </p:spPr>
        <p:txBody>
          <a:bodyPr/>
          <a:lstStyle/>
          <a:p>
            <a:pPr>
              <a:lnSpc>
                <a:spcPct val="100000"/>
              </a:lnSpc>
              <a:spcBef>
                <a:spcPts val="0"/>
              </a:spcBef>
              <a:spcAft>
                <a:spcPts val="600"/>
              </a:spcAft>
            </a:pPr>
            <a:r>
              <a:rPr lang="en-GB" sz="1800" b="1" dirty="0">
                <a:solidFill>
                  <a:schemeClr val="tx1"/>
                </a:solidFill>
                <a:latin typeface="+mj-lt"/>
              </a:rPr>
              <a:t>Mesenchymal stem cells </a:t>
            </a:r>
            <a:r>
              <a:rPr lang="en-GB" sz="1800" dirty="0">
                <a:solidFill>
                  <a:schemeClr val="tx1"/>
                </a:solidFill>
                <a:latin typeface="+mj-lt"/>
              </a:rPr>
              <a:t>(</a:t>
            </a:r>
            <a:r>
              <a:rPr lang="en-GB" sz="1800" b="1" dirty="0">
                <a:solidFill>
                  <a:schemeClr val="tx1"/>
                </a:solidFill>
                <a:latin typeface="+mj-lt"/>
              </a:rPr>
              <a:t>MSCs</a:t>
            </a:r>
            <a:r>
              <a:rPr lang="en-GB" sz="1800" dirty="0">
                <a:solidFill>
                  <a:schemeClr val="tx1"/>
                </a:solidFill>
                <a:latin typeface="+mj-lt"/>
              </a:rPr>
              <a:t>)</a:t>
            </a:r>
            <a:r>
              <a:rPr lang="en-GB" sz="1800" baseline="30000" dirty="0">
                <a:solidFill>
                  <a:schemeClr val="tx1"/>
                </a:solidFill>
                <a:latin typeface="+mj-lt"/>
              </a:rPr>
              <a:t>1</a:t>
            </a:r>
            <a:r>
              <a:rPr lang="en-GB" sz="1800" dirty="0">
                <a:solidFill>
                  <a:schemeClr val="tx1"/>
                </a:solidFill>
                <a:latin typeface="+mj-lt"/>
              </a:rPr>
              <a:t> have shown potential to treat a wide range of illnesses,</a:t>
            </a:r>
            <a:r>
              <a:rPr lang="en-AU" sz="1800" baseline="30000" dirty="0">
                <a:latin typeface="+mj-lt"/>
              </a:rPr>
              <a:t>2 </a:t>
            </a:r>
            <a:r>
              <a:rPr lang="en-AU" sz="1800" dirty="0">
                <a:latin typeface="+mj-lt"/>
              </a:rPr>
              <a:t>but standard</a:t>
            </a:r>
            <a:r>
              <a:rPr lang="en-GB" sz="1800" dirty="0">
                <a:solidFill>
                  <a:schemeClr val="tx1"/>
                </a:solidFill>
                <a:latin typeface="+mj-lt"/>
              </a:rPr>
              <a:t> manufacture requires ongoing supply of new donors → challenges with consistency, potency and scale</a:t>
            </a:r>
          </a:p>
          <a:p>
            <a:pPr>
              <a:lnSpc>
                <a:spcPct val="100000"/>
              </a:lnSpc>
              <a:spcBef>
                <a:spcPts val="0"/>
              </a:spcBef>
              <a:spcAft>
                <a:spcPts val="600"/>
              </a:spcAft>
            </a:pPr>
            <a:r>
              <a:rPr lang="en-GB" sz="1800" dirty="0">
                <a:solidFill>
                  <a:schemeClr val="tx1"/>
                </a:solidFill>
                <a:latin typeface="+mj-lt"/>
              </a:rPr>
              <a:t>The patented </a:t>
            </a:r>
            <a:r>
              <a:rPr lang="en-GB" sz="1800" b="1" dirty="0">
                <a:solidFill>
                  <a:schemeClr val="tx1"/>
                </a:solidFill>
                <a:latin typeface="+mj-lt"/>
              </a:rPr>
              <a:t>Cymerus™</a:t>
            </a:r>
            <a:r>
              <a:rPr lang="en-GB" sz="1800" dirty="0">
                <a:solidFill>
                  <a:schemeClr val="tx1"/>
                </a:solidFill>
                <a:latin typeface="+mj-lt"/>
              </a:rPr>
              <a:t> platform is based on </a:t>
            </a:r>
            <a:r>
              <a:rPr lang="en-GB" sz="1800" b="1" dirty="0">
                <a:solidFill>
                  <a:schemeClr val="tx1"/>
                </a:solidFill>
                <a:latin typeface="+mj-lt"/>
              </a:rPr>
              <a:t>induced pluripotent stem cell </a:t>
            </a:r>
            <a:r>
              <a:rPr lang="en-GB" sz="1800" dirty="0">
                <a:solidFill>
                  <a:schemeClr val="tx1"/>
                </a:solidFill>
                <a:latin typeface="+mj-lt"/>
              </a:rPr>
              <a:t>(</a:t>
            </a:r>
            <a:r>
              <a:rPr lang="en-GB" sz="1800" b="1" dirty="0">
                <a:solidFill>
                  <a:schemeClr val="tx1"/>
                </a:solidFill>
                <a:latin typeface="+mj-lt"/>
              </a:rPr>
              <a:t>iPSC</a:t>
            </a:r>
            <a:r>
              <a:rPr lang="en-GB" sz="1800" dirty="0">
                <a:solidFill>
                  <a:schemeClr val="tx1"/>
                </a:solidFill>
                <a:latin typeface="+mj-lt"/>
              </a:rPr>
              <a:t>) technology</a:t>
            </a:r>
          </a:p>
          <a:p>
            <a:pPr>
              <a:lnSpc>
                <a:spcPct val="100000"/>
              </a:lnSpc>
              <a:spcBef>
                <a:spcPts val="0"/>
              </a:spcBef>
              <a:spcAft>
                <a:spcPts val="600"/>
              </a:spcAft>
            </a:pPr>
            <a:r>
              <a:rPr lang="en-GB" sz="1800" dirty="0">
                <a:solidFill>
                  <a:schemeClr val="tx1"/>
                </a:solidFill>
                <a:latin typeface="+mj-lt"/>
              </a:rPr>
              <a:t>Overcomes major obstacle to commercialisation in this highly promising field, by enabling production of an </a:t>
            </a:r>
            <a:r>
              <a:rPr lang="en-GB" sz="1800" b="1" dirty="0">
                <a:solidFill>
                  <a:schemeClr val="tx1"/>
                </a:solidFill>
                <a:latin typeface="+mj-lt"/>
              </a:rPr>
              <a:t>effectively limitless </a:t>
            </a:r>
            <a:r>
              <a:rPr lang="en-GB" sz="1800" dirty="0">
                <a:solidFill>
                  <a:schemeClr val="tx1"/>
                </a:solidFill>
                <a:latin typeface="+mj-lt"/>
              </a:rPr>
              <a:t>quantity of </a:t>
            </a:r>
            <a:r>
              <a:rPr lang="en-GB" sz="1800" b="1" dirty="0">
                <a:solidFill>
                  <a:schemeClr val="tx1"/>
                </a:solidFill>
                <a:latin typeface="+mj-lt"/>
              </a:rPr>
              <a:t>consistent</a:t>
            </a:r>
            <a:r>
              <a:rPr lang="en-GB" sz="1800" dirty="0">
                <a:solidFill>
                  <a:schemeClr val="tx1"/>
                </a:solidFill>
                <a:latin typeface="+mj-lt"/>
              </a:rPr>
              <a:t>, </a:t>
            </a:r>
            <a:r>
              <a:rPr lang="en-GB" sz="1800" b="1" dirty="0">
                <a:solidFill>
                  <a:schemeClr val="tx1"/>
                </a:solidFill>
                <a:latin typeface="+mj-lt"/>
              </a:rPr>
              <a:t>high-quality</a:t>
            </a:r>
            <a:r>
              <a:rPr lang="en-GB" sz="1800" dirty="0">
                <a:solidFill>
                  <a:schemeClr val="tx1"/>
                </a:solidFill>
                <a:latin typeface="+mj-lt"/>
              </a:rPr>
              <a:t> MSC doses from a </a:t>
            </a:r>
            <a:r>
              <a:rPr lang="en-GB" sz="1800" b="1" dirty="0">
                <a:solidFill>
                  <a:schemeClr val="tx1"/>
                </a:solidFill>
                <a:latin typeface="+mj-lt"/>
              </a:rPr>
              <a:t>single blood donation</a:t>
            </a:r>
          </a:p>
        </p:txBody>
      </p:sp>
      <p:sp>
        <p:nvSpPr>
          <p:cNvPr id="9" name="Text Placeholder 5">
            <a:extLst>
              <a:ext uri="{FF2B5EF4-FFF2-40B4-BE49-F238E27FC236}">
                <a16:creationId xmlns:a16="http://schemas.microsoft.com/office/drawing/2014/main" id="{52CC070F-9340-7FE3-6763-9C6D0C368DDF}"/>
              </a:ext>
            </a:extLst>
          </p:cNvPr>
          <p:cNvSpPr txBox="1">
            <a:spLocks/>
          </p:cNvSpPr>
          <p:nvPr/>
        </p:nvSpPr>
        <p:spPr>
          <a:xfrm>
            <a:off x="531844" y="3704836"/>
            <a:ext cx="11128312" cy="757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pPr>
            <a:r>
              <a:rPr lang="en-AU" sz="1800" b="1" dirty="0">
                <a:latin typeface="+mj-lt"/>
              </a:rPr>
              <a:t>Acute graft versus host disease (</a:t>
            </a:r>
            <a:r>
              <a:rPr lang="en-AU" sz="1800" b="1" dirty="0" err="1">
                <a:latin typeface="+mj-lt"/>
              </a:rPr>
              <a:t>aGvHD</a:t>
            </a:r>
            <a:r>
              <a:rPr lang="en-AU" sz="1800" b="1" dirty="0">
                <a:latin typeface="+mj-lt"/>
              </a:rPr>
              <a:t>) Phase 1:</a:t>
            </a:r>
            <a:r>
              <a:rPr lang="en-AU" sz="1800" dirty="0">
                <a:latin typeface="+mj-lt"/>
              </a:rPr>
              <a:t> 53% complete response; 87% overall response</a:t>
            </a:r>
          </a:p>
          <a:p>
            <a:pPr lvl="0">
              <a:lnSpc>
                <a:spcPct val="100000"/>
              </a:lnSpc>
              <a:spcBef>
                <a:spcPct val="0"/>
              </a:spcBef>
              <a:spcAft>
                <a:spcPts val="600"/>
              </a:spcAft>
            </a:pPr>
            <a:r>
              <a:rPr lang="en-AU" sz="1800" b="1" dirty="0">
                <a:latin typeface="+mj-lt"/>
              </a:rPr>
              <a:t>Diabetic foot ulcer (DFU) Phase 1: </a:t>
            </a:r>
            <a:r>
              <a:rPr lang="en-AU" sz="1800" dirty="0">
                <a:latin typeface="+mj-lt"/>
              </a:rPr>
              <a:t>88% </a:t>
            </a:r>
            <a:r>
              <a:rPr lang="en-GB" sz="1800" dirty="0">
                <a:latin typeface="+mj-lt"/>
              </a:rPr>
              <a:t>median wound surface area reduction </a:t>
            </a:r>
            <a:r>
              <a:rPr lang="en-AU" sz="1800" dirty="0">
                <a:latin typeface="+mj-lt"/>
              </a:rPr>
              <a:t>vs 51% in controls</a:t>
            </a:r>
            <a:r>
              <a:rPr lang="en-AU" sz="1800" baseline="30000" dirty="0">
                <a:latin typeface="+mj-lt"/>
              </a:rPr>
              <a:t>3</a:t>
            </a:r>
            <a:endParaRPr lang="en-AU" sz="1800" b="1" dirty="0">
              <a:latin typeface="+mj-lt"/>
            </a:endParaRPr>
          </a:p>
          <a:p>
            <a:pPr>
              <a:lnSpc>
                <a:spcPct val="100000"/>
              </a:lnSpc>
            </a:pPr>
            <a:endParaRPr lang="en-AU" sz="1800" dirty="0">
              <a:solidFill>
                <a:schemeClr val="tx1"/>
              </a:solidFill>
            </a:endParaRPr>
          </a:p>
        </p:txBody>
      </p:sp>
      <p:sp>
        <p:nvSpPr>
          <p:cNvPr id="10" name="Text Placeholder 5">
            <a:extLst>
              <a:ext uri="{FF2B5EF4-FFF2-40B4-BE49-F238E27FC236}">
                <a16:creationId xmlns:a16="http://schemas.microsoft.com/office/drawing/2014/main" id="{942FCDA6-2458-E7A3-8428-50099F58DEC2}"/>
              </a:ext>
            </a:extLst>
          </p:cNvPr>
          <p:cNvSpPr txBox="1">
            <a:spLocks/>
          </p:cNvSpPr>
          <p:nvPr/>
        </p:nvSpPr>
        <p:spPr>
          <a:xfrm>
            <a:off x="531843" y="5118685"/>
            <a:ext cx="11128312" cy="1043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300"/>
              </a:spcAft>
            </a:pPr>
            <a:r>
              <a:rPr lang="en-GB" sz="1800" b="0" dirty="0">
                <a:latin typeface="+mj-lt"/>
              </a:rPr>
              <a:t>Three major randomised controlled clinical trial readouts upcoming: </a:t>
            </a:r>
            <a:br>
              <a:rPr lang="en-GB" sz="1800" b="0" dirty="0">
                <a:latin typeface="+mj-lt"/>
              </a:rPr>
            </a:br>
            <a:r>
              <a:rPr lang="en-AU" sz="1800" b="1" dirty="0">
                <a:latin typeface="+mj-lt"/>
              </a:rPr>
              <a:t>DFU </a:t>
            </a:r>
            <a:r>
              <a:rPr lang="en-AU" sz="1800" dirty="0">
                <a:latin typeface="+mj-lt"/>
              </a:rPr>
              <a:t>(Ph 1) – late 2024/early 2025; </a:t>
            </a:r>
            <a:r>
              <a:rPr lang="en-AU" sz="1800" b="1" dirty="0" err="1">
                <a:latin typeface="+mj-lt"/>
              </a:rPr>
              <a:t>aGvHD</a:t>
            </a:r>
            <a:r>
              <a:rPr lang="en-AU" sz="1800" b="1" dirty="0">
                <a:latin typeface="+mj-lt"/>
              </a:rPr>
              <a:t> </a:t>
            </a:r>
            <a:r>
              <a:rPr lang="en-AU" sz="1800" dirty="0">
                <a:latin typeface="+mj-lt"/>
              </a:rPr>
              <a:t>(Ph 2) – 2H 2025; and</a:t>
            </a:r>
            <a:r>
              <a:rPr lang="en-AU" sz="1800" b="1" dirty="0">
                <a:latin typeface="+mj-lt"/>
              </a:rPr>
              <a:t> osteoarthritis</a:t>
            </a:r>
            <a:r>
              <a:rPr lang="en-AU" sz="1800" dirty="0">
                <a:latin typeface="+mj-lt"/>
              </a:rPr>
              <a:t> (Ph 3) – early 2026</a:t>
            </a:r>
          </a:p>
          <a:p>
            <a:pPr lvl="0">
              <a:lnSpc>
                <a:spcPct val="100000"/>
              </a:lnSpc>
              <a:spcBef>
                <a:spcPct val="0"/>
              </a:spcBef>
              <a:spcAft>
                <a:spcPts val="600"/>
              </a:spcAft>
            </a:pPr>
            <a:r>
              <a:rPr lang="en-AU" sz="1800" dirty="0">
                <a:latin typeface="+mj-lt"/>
              </a:rPr>
              <a:t>New trial in kidney transplantation to commence in mid 2024</a:t>
            </a:r>
          </a:p>
        </p:txBody>
      </p:sp>
    </p:spTree>
    <p:extLst>
      <p:ext uri="{BB962C8B-B14F-4D97-AF65-F5344CB8AC3E}">
        <p14:creationId xmlns:p14="http://schemas.microsoft.com/office/powerpoint/2010/main" val="1413115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62819-2861-D924-60D0-0FB0CEC7C3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C7B4C1-D312-C454-053B-FAE8E5B985EE}"/>
              </a:ext>
            </a:extLst>
          </p:cNvPr>
          <p:cNvSpPr>
            <a:spLocks noGrp="1"/>
          </p:cNvSpPr>
          <p:nvPr>
            <p:ph type="sldNum" sz="quarter" idx="4"/>
          </p:nvPr>
        </p:nvSpPr>
        <p:spPr/>
        <p:txBody>
          <a:bodyPr/>
          <a:lstStyle/>
          <a:p>
            <a:fld id="{32B5847F-0DEA-465B-90AF-23B6124160AE}" type="slidenum">
              <a:rPr lang="en-AU" smtClean="0"/>
              <a:pPr/>
              <a:t>30</a:t>
            </a:fld>
            <a:endParaRPr lang="en-AU"/>
          </a:p>
        </p:txBody>
      </p:sp>
      <p:sp>
        <p:nvSpPr>
          <p:cNvPr id="7" name="Title 4">
            <a:extLst>
              <a:ext uri="{FF2B5EF4-FFF2-40B4-BE49-F238E27FC236}">
                <a16:creationId xmlns:a16="http://schemas.microsoft.com/office/drawing/2014/main" id="{2130110C-181F-71D9-1FE3-5C77D4A2A052}"/>
              </a:ext>
            </a:extLst>
          </p:cNvPr>
          <p:cNvSpPr>
            <a:spLocks noGrp="1"/>
          </p:cNvSpPr>
          <p:nvPr>
            <p:ph type="title"/>
          </p:nvPr>
        </p:nvSpPr>
        <p:spPr>
          <a:xfrm>
            <a:off x="471548" y="224924"/>
            <a:ext cx="11434483" cy="881425"/>
          </a:xfrm>
        </p:spPr>
        <p:txBody>
          <a:bodyPr vert="horz" lIns="91440" tIns="45720" rIns="91440" bIns="45720" rtlCol="0" anchor="b">
            <a:normAutofit fontScale="90000"/>
          </a:bodyPr>
          <a:lstStyle/>
          <a:p>
            <a:pPr>
              <a:lnSpc>
                <a:spcPct val="100000"/>
              </a:lnSpc>
              <a:spcBef>
                <a:spcPts val="1200"/>
              </a:spcBef>
            </a:pPr>
            <a:r>
              <a:rPr lang="en-US" sz="5100" dirty="0">
                <a:solidFill>
                  <a:schemeClr val="accent5"/>
                </a:solidFill>
              </a:rPr>
              <a:t>Upcoming catalysts*</a:t>
            </a:r>
            <a:br>
              <a:rPr lang="en-US" sz="5100" dirty="0">
                <a:solidFill>
                  <a:schemeClr val="accent5"/>
                </a:solidFill>
              </a:rPr>
            </a:br>
            <a:r>
              <a:rPr lang="en-GB" sz="2000" dirty="0">
                <a:solidFill>
                  <a:schemeClr val="accent5"/>
                </a:solidFill>
              </a:rPr>
              <a:t>Results of three randomised controlled clinical trials expected between early 2025 and early 2026</a:t>
            </a:r>
            <a:r>
              <a:rPr lang="en-US" sz="2000" dirty="0">
                <a:solidFill>
                  <a:schemeClr val="accent5"/>
                </a:solidFill>
              </a:rPr>
              <a:t>    </a:t>
            </a:r>
          </a:p>
        </p:txBody>
      </p:sp>
      <p:sp>
        <p:nvSpPr>
          <p:cNvPr id="11" name="Footer Placeholder 1">
            <a:extLst>
              <a:ext uri="{FF2B5EF4-FFF2-40B4-BE49-F238E27FC236}">
                <a16:creationId xmlns:a16="http://schemas.microsoft.com/office/drawing/2014/main" id="{A6B89B9E-2981-8CA1-314F-5A0F8536EFE1}"/>
              </a:ext>
            </a:extLst>
          </p:cNvPr>
          <p:cNvSpPr>
            <a:spLocks noGrp="1"/>
          </p:cNvSpPr>
          <p:nvPr>
            <p:ph type="ftr" sz="quarter" idx="23"/>
          </p:nvPr>
        </p:nvSpPr>
        <p:spPr>
          <a:xfrm>
            <a:off x="1914524" y="6247819"/>
            <a:ext cx="9184736" cy="360266"/>
          </a:xfrm>
        </p:spPr>
        <p:txBody>
          <a:bodyPr/>
          <a:lstStyle/>
          <a:p>
            <a:r>
              <a:rPr lang="en-AU" sz="900" dirty="0">
                <a:solidFill>
                  <a:schemeClr val="tx1"/>
                </a:solidFill>
                <a:latin typeface="+mj-lt"/>
              </a:rPr>
              <a:t>* Timing of events is approximate, and subject to change</a:t>
            </a:r>
          </a:p>
        </p:txBody>
      </p:sp>
      <p:sp>
        <p:nvSpPr>
          <p:cNvPr id="12" name="TextBox 11">
            <a:extLst>
              <a:ext uri="{FF2B5EF4-FFF2-40B4-BE49-F238E27FC236}">
                <a16:creationId xmlns:a16="http://schemas.microsoft.com/office/drawing/2014/main" id="{DD3E54BD-487B-9D9B-D8E0-7FBACDA33ADE}"/>
              </a:ext>
            </a:extLst>
          </p:cNvPr>
          <p:cNvSpPr txBox="1"/>
          <p:nvPr/>
        </p:nvSpPr>
        <p:spPr>
          <a:xfrm>
            <a:off x="4947041" y="2657142"/>
            <a:ext cx="867545" cy="338554"/>
          </a:xfrm>
          <a:prstGeom prst="rect">
            <a:avLst/>
          </a:prstGeom>
          <a:noFill/>
        </p:spPr>
        <p:txBody>
          <a:bodyPr wrap="none" rtlCol="0">
            <a:spAutoFit/>
          </a:bodyPr>
          <a:lstStyle/>
          <a:p>
            <a:r>
              <a:rPr lang="en-AU" sz="1600" dirty="0">
                <a:solidFill>
                  <a:schemeClr val="bg1"/>
                </a:solidFill>
              </a:rPr>
              <a:t>Results</a:t>
            </a:r>
          </a:p>
        </p:txBody>
      </p:sp>
      <p:sp>
        <p:nvSpPr>
          <p:cNvPr id="13" name="TextBox 12">
            <a:extLst>
              <a:ext uri="{FF2B5EF4-FFF2-40B4-BE49-F238E27FC236}">
                <a16:creationId xmlns:a16="http://schemas.microsoft.com/office/drawing/2014/main" id="{7CB58ED6-B738-9ECA-7274-CFD18D50544D}"/>
              </a:ext>
            </a:extLst>
          </p:cNvPr>
          <p:cNvSpPr txBox="1"/>
          <p:nvPr/>
        </p:nvSpPr>
        <p:spPr>
          <a:xfrm>
            <a:off x="4253134" y="3383150"/>
            <a:ext cx="1336298" cy="584775"/>
          </a:xfrm>
          <a:prstGeom prst="rect">
            <a:avLst/>
          </a:prstGeom>
          <a:noFill/>
        </p:spPr>
        <p:txBody>
          <a:bodyPr wrap="square" rtlCol="0">
            <a:spAutoFit/>
          </a:bodyPr>
          <a:lstStyle/>
          <a:p>
            <a:pPr algn="ctr"/>
            <a:r>
              <a:rPr lang="en-AU" sz="1600" dirty="0">
                <a:solidFill>
                  <a:schemeClr val="bg1"/>
                </a:solidFill>
              </a:rPr>
              <a:t>Completion of enrolment</a:t>
            </a:r>
          </a:p>
        </p:txBody>
      </p:sp>
      <p:sp>
        <p:nvSpPr>
          <p:cNvPr id="14" name="TextBox 13">
            <a:extLst>
              <a:ext uri="{FF2B5EF4-FFF2-40B4-BE49-F238E27FC236}">
                <a16:creationId xmlns:a16="http://schemas.microsoft.com/office/drawing/2014/main" id="{969A8FFF-0056-DA1F-F3D7-6634AF30D952}"/>
              </a:ext>
            </a:extLst>
          </p:cNvPr>
          <p:cNvSpPr txBox="1"/>
          <p:nvPr/>
        </p:nvSpPr>
        <p:spPr>
          <a:xfrm>
            <a:off x="10802425" y="4290614"/>
            <a:ext cx="867545" cy="338554"/>
          </a:xfrm>
          <a:prstGeom prst="rect">
            <a:avLst/>
          </a:prstGeom>
          <a:noFill/>
        </p:spPr>
        <p:txBody>
          <a:bodyPr wrap="none" rtlCol="0">
            <a:spAutoFit/>
          </a:bodyPr>
          <a:lstStyle/>
          <a:p>
            <a:r>
              <a:rPr lang="en-AU" sz="1600" dirty="0">
                <a:solidFill>
                  <a:schemeClr val="bg1"/>
                </a:solidFill>
              </a:rPr>
              <a:t>Results</a:t>
            </a:r>
          </a:p>
        </p:txBody>
      </p:sp>
      <p:sp>
        <p:nvSpPr>
          <p:cNvPr id="15" name="TextBox 14">
            <a:extLst>
              <a:ext uri="{FF2B5EF4-FFF2-40B4-BE49-F238E27FC236}">
                <a16:creationId xmlns:a16="http://schemas.microsoft.com/office/drawing/2014/main" id="{390508BC-DE76-0DEE-2F70-C54A5EE17CA9}"/>
              </a:ext>
            </a:extLst>
          </p:cNvPr>
          <p:cNvSpPr txBox="1"/>
          <p:nvPr/>
        </p:nvSpPr>
        <p:spPr>
          <a:xfrm>
            <a:off x="8221173" y="3506260"/>
            <a:ext cx="867545" cy="338554"/>
          </a:xfrm>
          <a:prstGeom prst="rect">
            <a:avLst/>
          </a:prstGeom>
          <a:noFill/>
        </p:spPr>
        <p:txBody>
          <a:bodyPr wrap="none" rtlCol="0">
            <a:spAutoFit/>
          </a:bodyPr>
          <a:lstStyle/>
          <a:p>
            <a:r>
              <a:rPr lang="en-AU" sz="1600" dirty="0">
                <a:solidFill>
                  <a:schemeClr val="bg1"/>
                </a:solidFill>
              </a:rPr>
              <a:t>Results</a:t>
            </a:r>
          </a:p>
        </p:txBody>
      </p:sp>
      <p:sp>
        <p:nvSpPr>
          <p:cNvPr id="22" name="TextBox 21">
            <a:extLst>
              <a:ext uri="{FF2B5EF4-FFF2-40B4-BE49-F238E27FC236}">
                <a16:creationId xmlns:a16="http://schemas.microsoft.com/office/drawing/2014/main" id="{7A2AE060-0B4B-8387-0462-6B2FD0FDBF8B}"/>
              </a:ext>
            </a:extLst>
          </p:cNvPr>
          <p:cNvSpPr txBox="1"/>
          <p:nvPr/>
        </p:nvSpPr>
        <p:spPr>
          <a:xfrm>
            <a:off x="1675213" y="5028584"/>
            <a:ext cx="1336298" cy="584775"/>
          </a:xfrm>
          <a:prstGeom prst="rect">
            <a:avLst/>
          </a:prstGeom>
          <a:noFill/>
        </p:spPr>
        <p:txBody>
          <a:bodyPr wrap="square" rtlCol="0">
            <a:spAutoFit/>
          </a:bodyPr>
          <a:lstStyle/>
          <a:p>
            <a:pPr algn="ctr"/>
            <a:r>
              <a:rPr lang="en-AU" sz="1600" dirty="0">
                <a:solidFill>
                  <a:schemeClr val="bg1"/>
                </a:solidFill>
              </a:rPr>
              <a:t>Start of enrolment</a:t>
            </a:r>
          </a:p>
        </p:txBody>
      </p:sp>
      <p:sp>
        <p:nvSpPr>
          <p:cNvPr id="19" name="Oval 18">
            <a:extLst>
              <a:ext uri="{FF2B5EF4-FFF2-40B4-BE49-F238E27FC236}">
                <a16:creationId xmlns:a16="http://schemas.microsoft.com/office/drawing/2014/main" id="{F438F8B0-71A2-A46E-804D-88B9C709B97D}"/>
              </a:ext>
            </a:extLst>
          </p:cNvPr>
          <p:cNvSpPr/>
          <p:nvPr/>
        </p:nvSpPr>
        <p:spPr>
          <a:xfrm>
            <a:off x="880751" y="2281559"/>
            <a:ext cx="376877" cy="376589"/>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wrap="none" l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00"/>
              </a:solidFill>
              <a:effectLst/>
              <a:uLnTx/>
              <a:uFillTx/>
              <a:latin typeface="+mj-lt"/>
            </a:endParaRPr>
          </a:p>
        </p:txBody>
      </p:sp>
      <p:graphicFrame>
        <p:nvGraphicFramePr>
          <p:cNvPr id="20" name="Diagram 19">
            <a:extLst>
              <a:ext uri="{FF2B5EF4-FFF2-40B4-BE49-F238E27FC236}">
                <a16:creationId xmlns:a16="http://schemas.microsoft.com/office/drawing/2014/main" id="{8C78E68E-8445-348C-67F0-F564D8CC5A65}"/>
              </a:ext>
            </a:extLst>
          </p:cNvPr>
          <p:cNvGraphicFramePr/>
          <p:nvPr>
            <p:extLst>
              <p:ext uri="{D42A27DB-BD31-4B8C-83A1-F6EECF244321}">
                <p14:modId xmlns:p14="http://schemas.microsoft.com/office/powerpoint/2010/main" val="2600934796"/>
              </p:ext>
            </p:extLst>
          </p:nvPr>
        </p:nvGraphicFramePr>
        <p:xfrm>
          <a:off x="526946" y="1196128"/>
          <a:ext cx="5860976" cy="5108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1" name="Group 20">
            <a:extLst>
              <a:ext uri="{FF2B5EF4-FFF2-40B4-BE49-F238E27FC236}">
                <a16:creationId xmlns:a16="http://schemas.microsoft.com/office/drawing/2014/main" id="{5B308C41-23C5-A2A5-F5F6-FFE0C6DD3596}"/>
              </a:ext>
            </a:extLst>
          </p:cNvPr>
          <p:cNvGrpSpPr/>
          <p:nvPr/>
        </p:nvGrpSpPr>
        <p:grpSpPr>
          <a:xfrm>
            <a:off x="6898114" y="1261245"/>
            <a:ext cx="5050803" cy="5029460"/>
            <a:chOff x="6035118" y="440456"/>
            <a:chExt cx="5884897" cy="5478999"/>
          </a:xfrm>
        </p:grpSpPr>
        <p:grpSp>
          <p:nvGrpSpPr>
            <p:cNvPr id="24" name="Group 5">
              <a:extLst>
                <a:ext uri="{FF2B5EF4-FFF2-40B4-BE49-F238E27FC236}">
                  <a16:creationId xmlns:a16="http://schemas.microsoft.com/office/drawing/2014/main" id="{F3D34F80-7EFA-4595-BB08-C115FCBFBBA4}"/>
                </a:ext>
              </a:extLst>
            </p:cNvPr>
            <p:cNvGrpSpPr>
              <a:grpSpLocks noChangeAspect="1"/>
            </p:cNvGrpSpPr>
            <p:nvPr/>
          </p:nvGrpSpPr>
          <p:grpSpPr>
            <a:xfrm>
              <a:off x="6035118" y="440456"/>
              <a:ext cx="5500485" cy="5478999"/>
              <a:chOff x="0" y="0"/>
              <a:chExt cx="6502400" cy="6477000"/>
            </a:xfrm>
          </p:grpSpPr>
          <p:sp>
            <p:nvSpPr>
              <p:cNvPr id="28" name="Freeform 6">
                <a:extLst>
                  <a:ext uri="{FF2B5EF4-FFF2-40B4-BE49-F238E27FC236}">
                    <a16:creationId xmlns:a16="http://schemas.microsoft.com/office/drawing/2014/main" id="{96A0619B-B666-B06E-320C-638F40016B63}"/>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223" t="-20754" r="223" b="-20754"/>
                </a:stretch>
              </a:blipFill>
            </p:spPr>
            <p:txBody>
              <a:bodyPr/>
              <a:lstStyle/>
              <a:p>
                <a:endParaRPr lang="en-AU"/>
              </a:p>
            </p:txBody>
          </p:sp>
          <p:sp>
            <p:nvSpPr>
              <p:cNvPr id="29" name="Freeform 7">
                <a:extLst>
                  <a:ext uri="{FF2B5EF4-FFF2-40B4-BE49-F238E27FC236}">
                    <a16:creationId xmlns:a16="http://schemas.microsoft.com/office/drawing/2014/main" id="{72CE9473-6D1A-7546-2644-0F99184306D5}"/>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a:p>
            </p:txBody>
          </p:sp>
        </p:grpSp>
        <p:grpSp>
          <p:nvGrpSpPr>
            <p:cNvPr id="25" name="Group 8">
              <a:extLst>
                <a:ext uri="{FF2B5EF4-FFF2-40B4-BE49-F238E27FC236}">
                  <a16:creationId xmlns:a16="http://schemas.microsoft.com/office/drawing/2014/main" id="{2EA8ED47-3503-9DD3-4F03-589BDEE2FC13}"/>
                </a:ext>
              </a:extLst>
            </p:cNvPr>
            <p:cNvGrpSpPr>
              <a:grpSpLocks noChangeAspect="1"/>
            </p:cNvGrpSpPr>
            <p:nvPr/>
          </p:nvGrpSpPr>
          <p:grpSpPr>
            <a:xfrm>
              <a:off x="7825990" y="938258"/>
              <a:ext cx="4094025" cy="4078033"/>
              <a:chOff x="0" y="0"/>
              <a:chExt cx="6502400" cy="6477000"/>
            </a:xfrm>
          </p:grpSpPr>
          <p:sp>
            <p:nvSpPr>
              <p:cNvPr id="26" name="Freeform 9">
                <a:extLst>
                  <a:ext uri="{FF2B5EF4-FFF2-40B4-BE49-F238E27FC236}">
                    <a16:creationId xmlns:a16="http://schemas.microsoft.com/office/drawing/2014/main" id="{207BF45E-668F-1C5B-66C5-34098D1730C9}"/>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53849" r="223" b="-7547"/>
                </a:stretch>
              </a:blipFill>
            </p:spPr>
            <p:txBody>
              <a:bodyPr/>
              <a:lstStyle/>
              <a:p>
                <a:endParaRPr lang="en-AU"/>
              </a:p>
            </p:txBody>
          </p:sp>
          <p:sp>
            <p:nvSpPr>
              <p:cNvPr id="27" name="Freeform 10">
                <a:extLst>
                  <a:ext uri="{FF2B5EF4-FFF2-40B4-BE49-F238E27FC236}">
                    <a16:creationId xmlns:a16="http://schemas.microsoft.com/office/drawing/2014/main" id="{2778ACEB-79C5-F13B-F65B-16E488FC86CC}"/>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a:p>
            </p:txBody>
          </p:sp>
        </p:grpSp>
      </p:grpSp>
    </p:spTree>
    <p:extLst>
      <p:ext uri="{BB962C8B-B14F-4D97-AF65-F5344CB8AC3E}">
        <p14:creationId xmlns:p14="http://schemas.microsoft.com/office/powerpoint/2010/main" val="1962476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104B0CBF-63DE-447F-BB5F-7C70B979FA23}"/>
              </a:ext>
            </a:extLst>
          </p:cNvPr>
          <p:cNvGraphicFramePr>
            <a:graphicFrameLocks noGrp="1"/>
          </p:cNvGraphicFramePr>
          <p:nvPr>
            <p:extLst>
              <p:ext uri="{D42A27DB-BD31-4B8C-83A1-F6EECF244321}">
                <p14:modId xmlns:p14="http://schemas.microsoft.com/office/powerpoint/2010/main" val="2111254907"/>
              </p:ext>
            </p:extLst>
          </p:nvPr>
        </p:nvGraphicFramePr>
        <p:xfrm>
          <a:off x="407988" y="817369"/>
          <a:ext cx="11265846" cy="5377220"/>
        </p:xfrm>
        <a:graphic>
          <a:graphicData uri="http://schemas.openxmlformats.org/drawingml/2006/table">
            <a:tbl>
              <a:tblPr firstRow="1" bandRow="1">
                <a:tableStyleId>{2D5ABB26-0587-4C30-8999-92F81FD0307C}</a:tableStyleId>
              </a:tblPr>
              <a:tblGrid>
                <a:gridCol w="3272009">
                  <a:extLst>
                    <a:ext uri="{9D8B030D-6E8A-4147-A177-3AD203B41FA5}">
                      <a16:colId xmlns:a16="http://schemas.microsoft.com/office/drawing/2014/main" val="2963733116"/>
                    </a:ext>
                  </a:extLst>
                </a:gridCol>
                <a:gridCol w="7993837">
                  <a:extLst>
                    <a:ext uri="{9D8B030D-6E8A-4147-A177-3AD203B41FA5}">
                      <a16:colId xmlns:a16="http://schemas.microsoft.com/office/drawing/2014/main" val="2467712474"/>
                    </a:ext>
                  </a:extLst>
                </a:gridCol>
              </a:tblGrid>
              <a:tr h="951409">
                <a:tc>
                  <a:txBody>
                    <a:bodyPr/>
                    <a:lstStyle/>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Next generation stem cell company</a:t>
                      </a:r>
                    </a:p>
                  </a:txBody>
                  <a:tcPr marL="792000" marR="108000" marT="72000" marB="7200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Leading platform technology in burgeoning stem cell sector</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Diverse and highly credentialed leadership team with proven experience</a:t>
                      </a:r>
                    </a:p>
                  </a:txBody>
                  <a:tcPr marR="0" marT="72000" marB="72000" anchor="ctr">
                    <a:lnL w="57150"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6660349"/>
                  </a:ext>
                </a:extLst>
              </a:tr>
              <a:tr h="887183">
                <a:tc>
                  <a:txBody>
                    <a:bodyPr/>
                    <a:lstStyle/>
                    <a:p>
                      <a:pPr algn="ctr">
                        <a:lnSpc>
                          <a:spcPct val="100000"/>
                        </a:lnSpc>
                      </a:pPr>
                      <a:r>
                        <a:rPr lang="en-AU" sz="1800" b="1" kern="1200"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Scalable manufacturing</a:t>
                      </a:r>
                    </a:p>
                  </a:txBody>
                  <a:tcPr marL="792000" marR="108000" marT="72000" marB="7200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Cymerus™ manufacturing technology protected by robust patent portfolio</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Enables scalable production of consistent MSCs from a single donation from a single donor, overcoming major challenges with conventional approaches</a:t>
                      </a:r>
                    </a:p>
                  </a:txBody>
                  <a:tcPr marR="0" marT="72000" marB="72000" anchor="ctr">
                    <a:lnL w="57150"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08180060"/>
                  </a:ext>
                </a:extLst>
              </a:tr>
              <a:tr h="869611">
                <a:tc>
                  <a:txBody>
                    <a:bodyPr/>
                    <a:lstStyle/>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Compelling </a:t>
                      </a:r>
                    </a:p>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clinical data</a:t>
                      </a:r>
                    </a:p>
                  </a:txBody>
                  <a:tcPr marL="792000" marR="144000" marT="72000" marB="7200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Very encouraging safety and efficacy results from </a:t>
                      </a:r>
                      <a:r>
                        <a:rPr lang="en-AU" sz="1600" kern="1200" dirty="0" err="1">
                          <a:solidFill>
                            <a:schemeClr val="accent5"/>
                          </a:solidFill>
                          <a:latin typeface="+mn-lt"/>
                          <a:ea typeface="+mn-ea"/>
                          <a:cs typeface="+mn-cs"/>
                          <a:sym typeface="Calibri" panose="020F0502020204030204" pitchFamily="34" charset="0"/>
                        </a:rPr>
                        <a:t>aGvHD</a:t>
                      </a:r>
                      <a:r>
                        <a:rPr lang="en-AU" sz="1600" kern="1200" dirty="0">
                          <a:solidFill>
                            <a:schemeClr val="accent5"/>
                          </a:solidFill>
                          <a:latin typeface="+mn-lt"/>
                          <a:ea typeface="+mn-ea"/>
                          <a:cs typeface="+mn-cs"/>
                          <a:sym typeface="Calibri" panose="020F0502020204030204" pitchFamily="34" charset="0"/>
                        </a:rPr>
                        <a:t> clinical</a:t>
                      </a:r>
                      <a:r>
                        <a:rPr lang="en-AU" sz="1600" kern="1200" dirty="0">
                          <a:solidFill>
                            <a:schemeClr val="accent5"/>
                          </a:solidFill>
                          <a:latin typeface="+mj-lt"/>
                          <a:ea typeface="+mn-ea"/>
                          <a:cs typeface="+mn-cs"/>
                          <a:sym typeface="Calibri" panose="020F0502020204030204" pitchFamily="34" charset="0"/>
                        </a:rPr>
                        <a:t> trial (CYP-001)</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rPr>
                        <a:t>Promising initial data from ongoing DFU clinical trial (CYP-006TK)</a:t>
                      </a:r>
                      <a:endParaRPr lang="en-AU" sz="1600" kern="1200" dirty="0">
                        <a:solidFill>
                          <a:schemeClr val="accent5"/>
                        </a:solidFill>
                        <a:latin typeface="+mj-lt"/>
                        <a:ea typeface="+mn-ea"/>
                        <a:cs typeface="+mn-cs"/>
                        <a:sym typeface="Calibri" panose="020F0502020204030204" pitchFamily="34" charset="0"/>
                      </a:endParaRPr>
                    </a:p>
                  </a:txBody>
                  <a:tcPr marR="0" marT="72000" marB="72000" anchor="ctr">
                    <a:lnL w="57150"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17861430"/>
                  </a:ext>
                </a:extLst>
              </a:tr>
              <a:tr h="1043940">
                <a:tc>
                  <a:txBody>
                    <a:bodyPr/>
                    <a:lstStyle/>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Rich clinical </a:t>
                      </a:r>
                    </a:p>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pipeline</a:t>
                      </a:r>
                    </a:p>
                  </a:txBody>
                  <a:tcPr marL="792000" marR="144000" marT="72000" marB="7200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Broad pipeline </a:t>
                      </a:r>
                      <a:r>
                        <a:rPr lang="en-GB" sz="1600" kern="1200" dirty="0">
                          <a:solidFill>
                            <a:schemeClr val="accent5"/>
                          </a:solidFill>
                          <a:latin typeface="+mj-lt"/>
                          <a:ea typeface="+mn-ea"/>
                          <a:cs typeface="+mn-cs"/>
                          <a:sym typeface="Calibri" panose="020F0502020204030204" pitchFamily="34" charset="0"/>
                        </a:rPr>
                        <a:t>with four active clinical programs</a:t>
                      </a:r>
                      <a:endParaRPr lang="en-AU" sz="1600" kern="1200" dirty="0">
                        <a:solidFill>
                          <a:schemeClr val="accent5"/>
                        </a:solidFill>
                        <a:latin typeface="+mj-lt"/>
                        <a:ea typeface="+mn-ea"/>
                        <a:cs typeface="+mn-cs"/>
                        <a:sym typeface="Calibri" panose="020F0502020204030204" pitchFamily="34" charset="0"/>
                      </a:endParaRP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GB" sz="1600" kern="1200" dirty="0">
                          <a:solidFill>
                            <a:schemeClr val="accent5"/>
                          </a:solidFill>
                          <a:latin typeface="+mj-lt"/>
                          <a:ea typeface="+mn-ea"/>
                          <a:cs typeface="+mn-cs"/>
                          <a:sym typeface="Calibri" panose="020F0502020204030204" pitchFamily="34" charset="0"/>
                        </a:rPr>
                        <a:t>FDA cleared IND for Phase 2 aGvHD clinical trial; study underway</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GB" sz="1600" kern="1200" dirty="0">
                          <a:solidFill>
                            <a:schemeClr val="accent5"/>
                          </a:solidFill>
                          <a:latin typeface="+mj-lt"/>
                          <a:ea typeface="+mn-ea"/>
                          <a:cs typeface="+mn-cs"/>
                          <a:sym typeface="Calibri" panose="020F0502020204030204" pitchFamily="34" charset="0"/>
                        </a:rPr>
                        <a:t>Patient enrolment complete in DFU &amp; OA clinical trials</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GB" sz="1600" kern="1200" dirty="0">
                          <a:solidFill>
                            <a:schemeClr val="accent5"/>
                          </a:solidFill>
                          <a:latin typeface="+mn-lt"/>
                          <a:ea typeface="+mn-ea"/>
                          <a:cs typeface="+mn-cs"/>
                          <a:sym typeface="Calibri" panose="020F0502020204030204" pitchFamily="34" charset="0"/>
                        </a:rPr>
                        <a:t>Commencement of renal transplantation clinical trial imminent</a:t>
                      </a:r>
                      <a:endParaRPr lang="en-AU" sz="1600" kern="1200" dirty="0">
                        <a:solidFill>
                          <a:schemeClr val="accent5"/>
                        </a:solidFill>
                        <a:latin typeface="+mj-lt"/>
                        <a:ea typeface="+mn-ea"/>
                        <a:cs typeface="+mn-cs"/>
                        <a:sym typeface="Calibri" panose="020F0502020204030204" pitchFamily="34" charset="0"/>
                      </a:endParaRPr>
                    </a:p>
                  </a:txBody>
                  <a:tcPr marR="0" marT="72000" marB="72000" anchor="ctr">
                    <a:lnL w="57150"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09952329"/>
                  </a:ext>
                </a:extLst>
              </a:tr>
              <a:tr h="1043940">
                <a:tc>
                  <a:txBody>
                    <a:bodyPr/>
                    <a:lstStyle/>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Significant growth</a:t>
                      </a:r>
                    </a:p>
                    <a:p>
                      <a:pPr algn="ctr">
                        <a:lnSpc>
                          <a:spcPct val="100000"/>
                        </a:lnSpc>
                      </a:pPr>
                      <a:r>
                        <a:rPr lang="en-AU" sz="1800" b="1" dirty="0">
                          <a:solidFill>
                            <a:schemeClr val="bg1"/>
                          </a:solidFill>
                          <a:latin typeface="+mj-lt"/>
                          <a:ea typeface="Lato Light" panose="020F0502020204030203" pitchFamily="34" charset="0"/>
                          <a:cs typeface="Calibri" panose="020F0502020204030204" pitchFamily="34" charset="0"/>
                          <a:sym typeface="Calibri" panose="020F0502020204030204" pitchFamily="34" charset="0"/>
                        </a:rPr>
                        <a:t>potential</a:t>
                      </a:r>
                    </a:p>
                  </a:txBody>
                  <a:tcPr marL="792000" marR="144000" marT="72000" marB="72000" anchor="ctr">
                    <a:lnL w="1270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Global estimated market opportunity across targeted indications of ~US$28bn</a:t>
                      </a:r>
                      <a:r>
                        <a:rPr lang="en-AU" sz="1600" kern="1200" baseline="30000" dirty="0">
                          <a:solidFill>
                            <a:schemeClr val="accent5"/>
                          </a:solidFill>
                          <a:latin typeface="+mj-lt"/>
                          <a:ea typeface="+mn-ea"/>
                          <a:cs typeface="+mn-cs"/>
                          <a:sym typeface="Calibri" panose="020F0502020204030204" pitchFamily="34" charset="0"/>
                        </a:rPr>
                        <a:t>1</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Focus on indications with significant unmet need</a:t>
                      </a:r>
                    </a:p>
                    <a:p>
                      <a:pPr marL="285750" marR="0" lvl="1" indent="-285750" algn="l" defTabSz="914400" rtl="0" eaLnBrk="1" fontAlgn="base" latinLnBrk="0" hangingPunct="1">
                        <a:lnSpc>
                          <a:spcPct val="100000"/>
                        </a:lnSpc>
                        <a:spcBef>
                          <a:spcPts val="600"/>
                        </a:spcBef>
                        <a:spcAft>
                          <a:spcPts val="300"/>
                        </a:spcAft>
                        <a:buClr>
                          <a:schemeClr val="accent5"/>
                        </a:buClr>
                        <a:buSzPct val="100000"/>
                        <a:buFont typeface="Arial" panose="020B0604020202020204" pitchFamily="34" charset="0"/>
                        <a:buChar char="•"/>
                        <a:tabLst/>
                        <a:defRPr/>
                      </a:pPr>
                      <a:r>
                        <a:rPr lang="en-AU" sz="1600" kern="1200" dirty="0">
                          <a:solidFill>
                            <a:schemeClr val="accent5"/>
                          </a:solidFill>
                          <a:latin typeface="+mj-lt"/>
                          <a:ea typeface="+mn-ea"/>
                          <a:cs typeface="+mn-cs"/>
                          <a:sym typeface="Calibri" panose="020F0502020204030204" pitchFamily="34" charset="0"/>
                        </a:rPr>
                        <a:t>Proactive B-2-B outreach to drive partnering strategy</a:t>
                      </a:r>
                    </a:p>
                  </a:txBody>
                  <a:tcPr marR="0" marT="72000" marB="72000" anchor="ctr">
                    <a:lnL w="57150" cap="flat" cmpd="sng" algn="ctr">
                      <a:solidFill>
                        <a:schemeClr val="bg1"/>
                      </a:solidFill>
                      <a:prstDash val="solid"/>
                      <a:round/>
                      <a:headEnd type="none" w="med" len="med"/>
                      <a:tailEnd type="none" w="med" len="med"/>
                    </a:lnL>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2806313"/>
                  </a:ext>
                </a:extLst>
              </a:tr>
            </a:tbl>
          </a:graphicData>
        </a:graphic>
      </p:graphicFrame>
      <p:graphicFrame>
        <p:nvGraphicFramePr>
          <p:cNvPr id="18" name="Object 17" hidden="1">
            <a:extLst>
              <a:ext uri="{FF2B5EF4-FFF2-40B4-BE49-F238E27FC236}">
                <a16:creationId xmlns:a16="http://schemas.microsoft.com/office/drawing/2014/main" id="{886F8D6C-88CF-4981-A3BF-75DA5887726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92" imgH="595" progId="TCLayout.ActiveDocument.1">
                  <p:embed/>
                </p:oleObj>
              </mc:Choice>
              <mc:Fallback>
                <p:oleObj name="think-cell Slide" r:id="rId5" imgW="592" imgH="595" progId="TCLayout.ActiveDocument.1">
                  <p:embed/>
                  <p:pic>
                    <p:nvPicPr>
                      <p:cNvPr id="18" name="Object 17" hidden="1">
                        <a:extLst>
                          <a:ext uri="{FF2B5EF4-FFF2-40B4-BE49-F238E27FC236}">
                            <a16:creationId xmlns:a16="http://schemas.microsoft.com/office/drawing/2014/main" id="{886F8D6C-88CF-4981-A3BF-75DA5887726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CD81A84A-E304-41E2-BD4C-5F7621C889CA}"/>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AU" sz="2800" b="1">
              <a:latin typeface="Arial" panose="020B0604020202020204" pitchFamily="34" charset="0"/>
              <a:ea typeface="+mj-ea"/>
              <a:cs typeface="+mj-cs"/>
              <a:sym typeface="Arial" panose="020B0604020202020204" pitchFamily="34" charset="0"/>
            </a:endParaRPr>
          </a:p>
        </p:txBody>
      </p:sp>
      <p:sp>
        <p:nvSpPr>
          <p:cNvPr id="5" name="Slide Number Placeholder 4">
            <a:extLst>
              <a:ext uri="{FF2B5EF4-FFF2-40B4-BE49-F238E27FC236}">
                <a16:creationId xmlns:a16="http://schemas.microsoft.com/office/drawing/2014/main" id="{775757D2-34B3-4625-B484-8F2D8DF85674}"/>
              </a:ext>
            </a:extLst>
          </p:cNvPr>
          <p:cNvSpPr>
            <a:spLocks noGrp="1"/>
          </p:cNvSpPr>
          <p:nvPr>
            <p:ph type="sldNum" sz="quarter" idx="4"/>
          </p:nvPr>
        </p:nvSpPr>
        <p:spPr/>
        <p:txBody>
          <a:bodyPr/>
          <a:lstStyle/>
          <a:p>
            <a:fld id="{32B5847F-0DEA-465B-90AF-23B6124160AE}" type="slidenum">
              <a:rPr lang="en-AU" smtClean="0"/>
              <a:pPr/>
              <a:t>31</a:t>
            </a:fld>
            <a:endParaRPr lang="en-AU"/>
          </a:p>
        </p:txBody>
      </p:sp>
      <p:sp>
        <p:nvSpPr>
          <p:cNvPr id="3" name="Title 2">
            <a:extLst>
              <a:ext uri="{FF2B5EF4-FFF2-40B4-BE49-F238E27FC236}">
                <a16:creationId xmlns:a16="http://schemas.microsoft.com/office/drawing/2014/main" id="{CE28B43D-9AB8-4501-AC21-1178D61441F5}"/>
              </a:ext>
            </a:extLst>
          </p:cNvPr>
          <p:cNvSpPr>
            <a:spLocks noGrp="1"/>
          </p:cNvSpPr>
          <p:nvPr>
            <p:ph type="title"/>
          </p:nvPr>
        </p:nvSpPr>
        <p:spPr/>
        <p:txBody>
          <a:bodyPr/>
          <a:lstStyle/>
          <a:p>
            <a:r>
              <a:rPr lang="en-AU" sz="4600" noProof="0" dirty="0">
                <a:solidFill>
                  <a:schemeClr val="accent5"/>
                </a:solidFill>
              </a:rPr>
              <a:t>Summary</a:t>
            </a:r>
          </a:p>
        </p:txBody>
      </p:sp>
      <p:pic>
        <p:nvPicPr>
          <p:cNvPr id="7" name="Picture 6" descr="A close up of a logo&#10;&#10;Description automatically generated">
            <a:extLst>
              <a:ext uri="{FF2B5EF4-FFF2-40B4-BE49-F238E27FC236}">
                <a16:creationId xmlns:a16="http://schemas.microsoft.com/office/drawing/2014/main" id="{D2901663-49D1-4888-8B3D-7586CD20A6E4}"/>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558356" y="1095842"/>
            <a:ext cx="412821" cy="412821"/>
          </a:xfrm>
          <a:prstGeom prst="rect">
            <a:avLst/>
          </a:prstGeom>
        </p:spPr>
      </p:pic>
      <p:pic>
        <p:nvPicPr>
          <p:cNvPr id="8" name="Picture 7" descr="A close up of a logo&#10;&#10;Description automatically generated">
            <a:extLst>
              <a:ext uri="{FF2B5EF4-FFF2-40B4-BE49-F238E27FC236}">
                <a16:creationId xmlns:a16="http://schemas.microsoft.com/office/drawing/2014/main" id="{2EFDD263-9F13-43A1-BC84-D34F891D0170}"/>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558356" y="2922743"/>
            <a:ext cx="412821" cy="412821"/>
          </a:xfrm>
          <a:prstGeom prst="rect">
            <a:avLst/>
          </a:prstGeom>
        </p:spPr>
      </p:pic>
      <p:pic>
        <p:nvPicPr>
          <p:cNvPr id="9" name="Picture 8">
            <a:extLst>
              <a:ext uri="{FF2B5EF4-FFF2-40B4-BE49-F238E27FC236}">
                <a16:creationId xmlns:a16="http://schemas.microsoft.com/office/drawing/2014/main" id="{7A809C3E-2617-4A57-8E78-8EF459AA8B8F}"/>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558358" y="5417690"/>
            <a:ext cx="412821" cy="412821"/>
          </a:xfrm>
          <a:prstGeom prst="rect">
            <a:avLst/>
          </a:prstGeom>
        </p:spPr>
      </p:pic>
      <p:sp>
        <p:nvSpPr>
          <p:cNvPr id="2" name="Footer Placeholder 1">
            <a:extLst>
              <a:ext uri="{FF2B5EF4-FFF2-40B4-BE49-F238E27FC236}">
                <a16:creationId xmlns:a16="http://schemas.microsoft.com/office/drawing/2014/main" id="{4D376D1B-D02F-8233-0214-2DCE23484494}"/>
              </a:ext>
            </a:extLst>
          </p:cNvPr>
          <p:cNvSpPr>
            <a:spLocks noGrp="1"/>
          </p:cNvSpPr>
          <p:nvPr>
            <p:ph type="ftr" sz="quarter" idx="23"/>
          </p:nvPr>
        </p:nvSpPr>
        <p:spPr>
          <a:xfrm>
            <a:off x="1785387" y="6147934"/>
            <a:ext cx="9122867" cy="523220"/>
          </a:xfrm>
        </p:spPr>
        <p:txBody>
          <a:bodyPr/>
          <a:lstStyle/>
          <a:p>
            <a:pPr>
              <a:defRPr/>
            </a:pPr>
            <a:r>
              <a:rPr lang="en-AU" dirty="0">
                <a:latin typeface="+mj-lt"/>
              </a:rPr>
              <a:t>1. </a:t>
            </a:r>
            <a:r>
              <a:rPr kumimoji="0" lang="en-AU" i="0" u="none" strike="noStrike" kern="1200" cap="none" spc="0" normalizeH="0" baseline="0" noProof="0" dirty="0">
                <a:ln>
                  <a:noFill/>
                </a:ln>
                <a:effectLst/>
                <a:uLnTx/>
                <a:uFillTx/>
                <a:latin typeface="+mj-lt"/>
              </a:rPr>
              <a:t>Refer to slide #</a:t>
            </a:r>
            <a:r>
              <a:rPr lang="en-AU" dirty="0">
                <a:latin typeface="+mj-lt"/>
              </a:rPr>
              <a:t>20</a:t>
            </a:r>
            <a:r>
              <a:rPr kumimoji="0" lang="en-AU" i="0" u="none" strike="noStrike" kern="1200" cap="none" spc="0" normalizeH="0" baseline="0" noProof="0" dirty="0">
                <a:ln>
                  <a:noFill/>
                </a:ln>
                <a:effectLst/>
                <a:uLnTx/>
                <a:uFillTx/>
                <a:latin typeface="+mj-lt"/>
              </a:rPr>
              <a:t> for breakdown/sources</a:t>
            </a:r>
            <a:endParaRPr lang="en-AU" dirty="0">
              <a:latin typeface="+mj-lt"/>
              <a:cs typeface="Arial"/>
            </a:endParaRPr>
          </a:p>
        </p:txBody>
      </p:sp>
      <p:pic>
        <p:nvPicPr>
          <p:cNvPr id="23" name="Graphic 22" descr="Factory with solid fill">
            <a:extLst>
              <a:ext uri="{FF2B5EF4-FFF2-40B4-BE49-F238E27FC236}">
                <a16:creationId xmlns:a16="http://schemas.microsoft.com/office/drawing/2014/main" id="{E1863712-FDBC-2215-AD6F-07049F9345F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8357" y="2046728"/>
            <a:ext cx="412821" cy="412821"/>
          </a:xfrm>
          <a:prstGeom prst="rect">
            <a:avLst/>
          </a:prstGeom>
        </p:spPr>
      </p:pic>
      <p:pic>
        <p:nvPicPr>
          <p:cNvPr id="22" name="Graphic 21">
            <a:extLst>
              <a:ext uri="{FF2B5EF4-FFF2-40B4-BE49-F238E27FC236}">
                <a16:creationId xmlns:a16="http://schemas.microsoft.com/office/drawing/2014/main" id="{28D1CA7C-1E7C-94D8-D7F9-FC362B11436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8167" y="4069034"/>
            <a:ext cx="493202" cy="493202"/>
          </a:xfrm>
          <a:prstGeom prst="rect">
            <a:avLst/>
          </a:prstGeom>
        </p:spPr>
      </p:pic>
    </p:spTree>
    <p:extLst>
      <p:ext uri="{BB962C8B-B14F-4D97-AF65-F5344CB8AC3E}">
        <p14:creationId xmlns:p14="http://schemas.microsoft.com/office/powerpoint/2010/main" val="306815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EF882-F8B6-CF8E-E5B0-CDBCD200A4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EE88A-0827-9064-960F-19059211A5BC}"/>
              </a:ext>
            </a:extLst>
          </p:cNvPr>
          <p:cNvSpPr/>
          <p:nvPr/>
        </p:nvSpPr>
        <p:spPr>
          <a:xfrm>
            <a:off x="0" y="0"/>
            <a:ext cx="12402924"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sp>
        <p:nvSpPr>
          <p:cNvPr id="11" name="Freeform 11">
            <a:extLst>
              <a:ext uri="{FF2B5EF4-FFF2-40B4-BE49-F238E27FC236}">
                <a16:creationId xmlns:a16="http://schemas.microsoft.com/office/drawing/2014/main" id="{B40F4E98-4D44-5450-2450-092EAF691AE0}"/>
              </a:ext>
            </a:extLst>
          </p:cNvPr>
          <p:cNvSpPr/>
          <p:nvPr/>
        </p:nvSpPr>
        <p:spPr>
          <a:xfrm>
            <a:off x="6937159" y="211218"/>
            <a:ext cx="5022032" cy="1820065"/>
          </a:xfrm>
          <a:custGeom>
            <a:avLst/>
            <a:gdLst/>
            <a:ahLst/>
            <a:cxnLst/>
            <a:rect l="l" t="t" r="r" b="b"/>
            <a:pathLst>
              <a:path w="7533048" h="2730098">
                <a:moveTo>
                  <a:pt x="0" y="0"/>
                </a:moveTo>
                <a:lnTo>
                  <a:pt x="7533048" y="0"/>
                </a:lnTo>
                <a:lnTo>
                  <a:pt x="7533048" y="2730098"/>
                </a:lnTo>
                <a:lnTo>
                  <a:pt x="0" y="2730098"/>
                </a:lnTo>
                <a:lnTo>
                  <a:pt x="0" y="0"/>
                </a:lnTo>
                <a:close/>
              </a:path>
            </a:pathLst>
          </a:custGeom>
          <a:blipFill>
            <a:blip r:embed="rId3"/>
            <a:stretch>
              <a:fillRect/>
            </a:stretch>
          </a:blipFill>
        </p:spPr>
        <p:txBody>
          <a:bodyPr/>
          <a:lstStyle/>
          <a:p>
            <a:endParaRPr lang="en-AU" sz="1200"/>
          </a:p>
        </p:txBody>
      </p:sp>
      <p:sp>
        <p:nvSpPr>
          <p:cNvPr id="16" name="Title 4">
            <a:extLst>
              <a:ext uri="{FF2B5EF4-FFF2-40B4-BE49-F238E27FC236}">
                <a16:creationId xmlns:a16="http://schemas.microsoft.com/office/drawing/2014/main" id="{1FA8DCDD-207F-23BA-E852-6D1479059A65}"/>
              </a:ext>
            </a:extLst>
          </p:cNvPr>
          <p:cNvSpPr txBox="1">
            <a:spLocks/>
          </p:cNvSpPr>
          <p:nvPr/>
        </p:nvSpPr>
        <p:spPr>
          <a:xfrm>
            <a:off x="544885" y="3200787"/>
            <a:ext cx="4352660" cy="515388"/>
          </a:xfrm>
          <a:prstGeom prst="rect">
            <a:avLst/>
          </a:prstGeom>
        </p:spPr>
        <p:txBody>
          <a:bodyPr vert="horz"/>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r>
              <a:rPr lang="en-AU" sz="4000" dirty="0">
                <a:solidFill>
                  <a:schemeClr val="bg1"/>
                </a:solidFill>
              </a:rPr>
              <a:t>Contact Us</a:t>
            </a:r>
          </a:p>
        </p:txBody>
      </p:sp>
      <p:grpSp>
        <p:nvGrpSpPr>
          <p:cNvPr id="30" name="Group 29">
            <a:extLst>
              <a:ext uri="{FF2B5EF4-FFF2-40B4-BE49-F238E27FC236}">
                <a16:creationId xmlns:a16="http://schemas.microsoft.com/office/drawing/2014/main" id="{DF98F96E-C93D-975C-4726-0B263191EE37}"/>
              </a:ext>
            </a:extLst>
          </p:cNvPr>
          <p:cNvGrpSpPr/>
          <p:nvPr/>
        </p:nvGrpSpPr>
        <p:grpSpPr>
          <a:xfrm>
            <a:off x="662512" y="3808043"/>
            <a:ext cx="5705086" cy="2692271"/>
            <a:chOff x="407988" y="1498476"/>
            <a:chExt cx="5705086" cy="2692271"/>
          </a:xfrm>
        </p:grpSpPr>
        <p:sp>
          <p:nvSpPr>
            <p:cNvPr id="4" name="TextBox 3">
              <a:extLst>
                <a:ext uri="{FF2B5EF4-FFF2-40B4-BE49-F238E27FC236}">
                  <a16:creationId xmlns:a16="http://schemas.microsoft.com/office/drawing/2014/main" id="{4A6B5037-3E08-A34A-D588-BD07F13E4AAF}"/>
                </a:ext>
              </a:extLst>
            </p:cNvPr>
            <p:cNvSpPr txBox="1"/>
            <p:nvPr/>
          </p:nvSpPr>
          <p:spPr>
            <a:xfrm flipH="1">
              <a:off x="407988" y="1498476"/>
              <a:ext cx="4862017" cy="1538883"/>
            </a:xfrm>
            <a:prstGeom prst="rect">
              <a:avLst/>
            </a:prstGeom>
            <a:noFill/>
          </p:spPr>
          <p:txBody>
            <a:bodyPr wrap="square" l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mj-lt"/>
                <a:ea typeface="Arial" pitchFamily="-72" charset="0"/>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t>Cynata Therapeutics Limited</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t>Level 3, 100 Cubitt Street</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t>Cremorne</a:t>
              </a:r>
              <a:br>
                <a:rPr kumimoji="0" lang="en-AU" sz="14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br>
              <a:r>
                <a:rPr kumimoji="0" lang="en-AU" sz="14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t>Victoria 3121</a:t>
              </a:r>
            </a:p>
            <a:p>
              <a:pPr marL="0" marR="0" lvl="0" indent="0" algn="l" defTabSz="91440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rPr>
                <a:t>Australia</a:t>
              </a:r>
              <a:endParaRPr kumimoji="0" lang="en-AU" sz="20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endParaRPr>
            </a:p>
          </p:txBody>
        </p:sp>
        <p:sp>
          <p:nvSpPr>
            <p:cNvPr id="15" name="TextBox 14">
              <a:extLst>
                <a:ext uri="{FF2B5EF4-FFF2-40B4-BE49-F238E27FC236}">
                  <a16:creationId xmlns:a16="http://schemas.microsoft.com/office/drawing/2014/main" id="{D826E54D-A44F-D1BD-7A0C-962624F1D996}"/>
                </a:ext>
              </a:extLst>
            </p:cNvPr>
            <p:cNvSpPr txBox="1"/>
            <p:nvPr/>
          </p:nvSpPr>
          <p:spPr>
            <a:xfrm flipH="1">
              <a:off x="407988" y="2667253"/>
              <a:ext cx="5705086" cy="1523494"/>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Helvetica Now Bold" panose="020B0604020202020204" charset="0"/>
                <a:ea typeface="Arial" pitchFamily="-72" charset="0"/>
                <a:cs typeface="Arial" panose="020B0604020202020204" pitchFamily="34" charset="0"/>
              </a:endParaRPr>
            </a:p>
            <a:p>
              <a:pPr marL="401638" marR="0" lvl="0" indent="0" algn="l" defTabSz="914400" eaLnBrk="1" fontAlgn="auto" latinLnBrk="0" hangingPunct="1">
                <a:lnSpc>
                  <a:spcPct val="100000"/>
                </a:lnSpc>
                <a:spcBef>
                  <a:spcPts val="0"/>
                </a:spcBef>
                <a:spcAft>
                  <a:spcPts val="120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hlinkClick r:id="rId4"/>
              </a:endParaRPr>
            </a:p>
            <a:p>
              <a:pPr marL="401638" marR="0" lvl="0" indent="0" algn="l" defTabSz="914400" eaLnBrk="1" fontAlgn="auto" latinLnBrk="0" hangingPunct="1">
                <a:lnSpc>
                  <a:spcPct val="100000"/>
                </a:lnSpc>
                <a:spcBef>
                  <a:spcPts val="0"/>
                </a:spcBef>
                <a:spcAft>
                  <a:spcPts val="180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hlinkClick r:id="rId4"/>
                </a:rPr>
                <a:t>info@cynata.com</a:t>
              </a:r>
              <a:endPar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endParaRPr>
            </a:p>
            <a:p>
              <a:pPr marL="401638" marR="0" lvl="0" indent="0" algn="l" defTabSz="914400" eaLnBrk="1" fontAlgn="auto" latinLnBrk="0" hangingPunct="1">
                <a:lnSpc>
                  <a:spcPct val="100000"/>
                </a:lnSpc>
                <a:spcBef>
                  <a:spcPts val="0"/>
                </a:spcBef>
                <a:spcAft>
                  <a:spcPts val="180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hlinkClick r:id="rId5"/>
                </a:rPr>
                <a:t>www.cynata.com</a:t>
              </a:r>
              <a:endPar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endParaRPr>
            </a:p>
          </p:txBody>
        </p:sp>
        <p:sp>
          <p:nvSpPr>
            <p:cNvPr id="17" name="Freeform 701">
              <a:extLst>
                <a:ext uri="{FF2B5EF4-FFF2-40B4-BE49-F238E27FC236}">
                  <a16:creationId xmlns:a16="http://schemas.microsoft.com/office/drawing/2014/main" id="{9B07B8A2-1F21-2667-6BB3-1258B6421814}"/>
                </a:ext>
              </a:extLst>
            </p:cNvPr>
            <p:cNvSpPr>
              <a:spLocks noChangeAspect="1" noEditPoints="1"/>
            </p:cNvSpPr>
            <p:nvPr/>
          </p:nvSpPr>
          <p:spPr bwMode="auto">
            <a:xfrm>
              <a:off x="407988" y="3391556"/>
              <a:ext cx="294590" cy="295457"/>
            </a:xfrm>
            <a:custGeom>
              <a:avLst/>
              <a:gdLst>
                <a:gd name="T0" fmla="*/ 202 w 512"/>
                <a:gd name="T1" fmla="*/ 252 h 512"/>
                <a:gd name="T2" fmla="*/ 117 w 512"/>
                <a:gd name="T3" fmla="*/ 337 h 512"/>
                <a:gd name="T4" fmla="*/ 117 w 512"/>
                <a:gd name="T5" fmla="*/ 173 h 512"/>
                <a:gd name="T6" fmla="*/ 202 w 512"/>
                <a:gd name="T7" fmla="*/ 252 h 512"/>
                <a:gd name="T8" fmla="*/ 378 w 512"/>
                <a:gd name="T9" fmla="*/ 160 h 512"/>
                <a:gd name="T10" fmla="*/ 133 w 512"/>
                <a:gd name="T11" fmla="*/ 160 h 512"/>
                <a:gd name="T12" fmla="*/ 256 w 512"/>
                <a:gd name="T13" fmla="*/ 273 h 512"/>
                <a:gd name="T14" fmla="*/ 378 w 512"/>
                <a:gd name="T15" fmla="*/ 160 h 512"/>
                <a:gd name="T16" fmla="*/ 263 w 512"/>
                <a:gd name="T17" fmla="*/ 295 h 512"/>
                <a:gd name="T18" fmla="*/ 256 w 512"/>
                <a:gd name="T19" fmla="*/ 298 h 512"/>
                <a:gd name="T20" fmla="*/ 248 w 512"/>
                <a:gd name="T21" fmla="*/ 295 h 512"/>
                <a:gd name="T22" fmla="*/ 217 w 512"/>
                <a:gd name="T23" fmla="*/ 267 h 512"/>
                <a:gd name="T24" fmla="*/ 132 w 512"/>
                <a:gd name="T25" fmla="*/ 352 h 512"/>
                <a:gd name="T26" fmla="*/ 379 w 512"/>
                <a:gd name="T27" fmla="*/ 352 h 512"/>
                <a:gd name="T28" fmla="*/ 294 w 512"/>
                <a:gd name="T29" fmla="*/ 267 h 512"/>
                <a:gd name="T30" fmla="*/ 263 w 512"/>
                <a:gd name="T31" fmla="*/ 295 h 512"/>
                <a:gd name="T32" fmla="*/ 512 w 512"/>
                <a:gd name="T33" fmla="*/ 256 h 512"/>
                <a:gd name="T34" fmla="*/ 256 w 512"/>
                <a:gd name="T35" fmla="*/ 512 h 512"/>
                <a:gd name="T36" fmla="*/ 0 w 512"/>
                <a:gd name="T37" fmla="*/ 256 h 512"/>
                <a:gd name="T38" fmla="*/ 256 w 512"/>
                <a:gd name="T39" fmla="*/ 0 h 512"/>
                <a:gd name="T40" fmla="*/ 512 w 512"/>
                <a:gd name="T41" fmla="*/ 256 h 512"/>
                <a:gd name="T42" fmla="*/ 416 w 512"/>
                <a:gd name="T43" fmla="*/ 149 h 512"/>
                <a:gd name="T44" fmla="*/ 405 w 512"/>
                <a:gd name="T45" fmla="*/ 138 h 512"/>
                <a:gd name="T46" fmla="*/ 106 w 512"/>
                <a:gd name="T47" fmla="*/ 138 h 512"/>
                <a:gd name="T48" fmla="*/ 96 w 512"/>
                <a:gd name="T49" fmla="*/ 149 h 512"/>
                <a:gd name="T50" fmla="*/ 96 w 512"/>
                <a:gd name="T51" fmla="*/ 362 h 512"/>
                <a:gd name="T52" fmla="*/ 106 w 512"/>
                <a:gd name="T53" fmla="*/ 373 h 512"/>
                <a:gd name="T54" fmla="*/ 405 w 512"/>
                <a:gd name="T55" fmla="*/ 373 h 512"/>
                <a:gd name="T56" fmla="*/ 416 w 512"/>
                <a:gd name="T57" fmla="*/ 362 h 512"/>
                <a:gd name="T58" fmla="*/ 416 w 512"/>
                <a:gd name="T59" fmla="*/ 149 h 512"/>
                <a:gd name="T60" fmla="*/ 394 w 512"/>
                <a:gd name="T61" fmla="*/ 337 h 512"/>
                <a:gd name="T62" fmla="*/ 394 w 512"/>
                <a:gd name="T63" fmla="*/ 173 h 512"/>
                <a:gd name="T64" fmla="*/ 310 w 512"/>
                <a:gd name="T65" fmla="*/ 252 h 512"/>
                <a:gd name="T66" fmla="*/ 394 w 512"/>
                <a:gd name="T67" fmla="*/ 33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512">
                  <a:moveTo>
                    <a:pt x="202" y="252"/>
                  </a:moveTo>
                  <a:cubicBezTo>
                    <a:pt x="117" y="337"/>
                    <a:pt x="117" y="337"/>
                    <a:pt x="117" y="337"/>
                  </a:cubicBezTo>
                  <a:cubicBezTo>
                    <a:pt x="117" y="173"/>
                    <a:pt x="117" y="173"/>
                    <a:pt x="117" y="173"/>
                  </a:cubicBezTo>
                  <a:lnTo>
                    <a:pt x="202" y="252"/>
                  </a:lnTo>
                  <a:close/>
                  <a:moveTo>
                    <a:pt x="378" y="160"/>
                  </a:moveTo>
                  <a:cubicBezTo>
                    <a:pt x="133" y="160"/>
                    <a:pt x="133" y="160"/>
                    <a:pt x="133" y="160"/>
                  </a:cubicBezTo>
                  <a:cubicBezTo>
                    <a:pt x="256" y="273"/>
                    <a:pt x="256" y="273"/>
                    <a:pt x="256" y="273"/>
                  </a:cubicBezTo>
                  <a:lnTo>
                    <a:pt x="378" y="160"/>
                  </a:lnTo>
                  <a:close/>
                  <a:moveTo>
                    <a:pt x="263" y="295"/>
                  </a:moveTo>
                  <a:cubicBezTo>
                    <a:pt x="261" y="297"/>
                    <a:pt x="258" y="298"/>
                    <a:pt x="256" y="298"/>
                  </a:cubicBezTo>
                  <a:cubicBezTo>
                    <a:pt x="253" y="298"/>
                    <a:pt x="250" y="297"/>
                    <a:pt x="248" y="295"/>
                  </a:cubicBezTo>
                  <a:cubicBezTo>
                    <a:pt x="217" y="267"/>
                    <a:pt x="217" y="267"/>
                    <a:pt x="217" y="267"/>
                  </a:cubicBezTo>
                  <a:cubicBezTo>
                    <a:pt x="132" y="352"/>
                    <a:pt x="132" y="352"/>
                    <a:pt x="132" y="352"/>
                  </a:cubicBezTo>
                  <a:cubicBezTo>
                    <a:pt x="379" y="352"/>
                    <a:pt x="379" y="352"/>
                    <a:pt x="379" y="352"/>
                  </a:cubicBezTo>
                  <a:cubicBezTo>
                    <a:pt x="294" y="267"/>
                    <a:pt x="294" y="267"/>
                    <a:pt x="294" y="267"/>
                  </a:cubicBezTo>
                  <a:lnTo>
                    <a:pt x="263" y="295"/>
                  </a:ln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149"/>
                  </a:moveTo>
                  <a:cubicBezTo>
                    <a:pt x="416" y="143"/>
                    <a:pt x="411" y="138"/>
                    <a:pt x="405" y="138"/>
                  </a:cubicBezTo>
                  <a:cubicBezTo>
                    <a:pt x="106" y="138"/>
                    <a:pt x="106" y="138"/>
                    <a:pt x="106" y="138"/>
                  </a:cubicBezTo>
                  <a:cubicBezTo>
                    <a:pt x="100" y="138"/>
                    <a:pt x="96" y="143"/>
                    <a:pt x="96" y="149"/>
                  </a:cubicBezTo>
                  <a:cubicBezTo>
                    <a:pt x="96" y="362"/>
                    <a:pt x="96" y="362"/>
                    <a:pt x="96" y="362"/>
                  </a:cubicBezTo>
                  <a:cubicBezTo>
                    <a:pt x="96" y="368"/>
                    <a:pt x="100" y="373"/>
                    <a:pt x="106" y="373"/>
                  </a:cubicBezTo>
                  <a:cubicBezTo>
                    <a:pt x="405" y="373"/>
                    <a:pt x="405" y="373"/>
                    <a:pt x="405" y="373"/>
                  </a:cubicBezTo>
                  <a:cubicBezTo>
                    <a:pt x="411" y="373"/>
                    <a:pt x="416" y="368"/>
                    <a:pt x="416" y="362"/>
                  </a:cubicBezTo>
                  <a:lnTo>
                    <a:pt x="416" y="149"/>
                  </a:lnTo>
                  <a:close/>
                  <a:moveTo>
                    <a:pt x="394" y="337"/>
                  </a:moveTo>
                  <a:cubicBezTo>
                    <a:pt x="394" y="173"/>
                    <a:pt x="394" y="173"/>
                    <a:pt x="394" y="173"/>
                  </a:cubicBezTo>
                  <a:cubicBezTo>
                    <a:pt x="310" y="252"/>
                    <a:pt x="310" y="252"/>
                    <a:pt x="310" y="252"/>
                  </a:cubicBezTo>
                  <a:lnTo>
                    <a:pt x="394" y="337"/>
                  </a:lnTo>
                  <a:close/>
                </a:path>
              </a:pathLst>
            </a:custGeom>
            <a:solidFill>
              <a:schemeClr val="accent5">
                <a:lumMod val="10000"/>
                <a:lumOff val="90000"/>
              </a:schemeClr>
            </a:solidFill>
            <a:ln>
              <a:noFill/>
            </a:ln>
          </p:spPr>
          <p:txBody>
            <a:bodyPr vert="horz" wrap="square" lIns="99060" tIns="49530" rIns="99060" bIns="4953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1950" b="0" i="0" u="none" strike="noStrike" kern="1200" cap="none" spc="0" normalizeH="0" baseline="0" noProof="0">
                <a:ln>
                  <a:noFill/>
                </a:ln>
                <a:solidFill>
                  <a:srgbClr val="000000"/>
                </a:solidFill>
                <a:effectLst/>
                <a:uLnTx/>
                <a:uFillTx/>
                <a:latin typeface="Helvetica Now Bold" panose="020B0604020202020204" charset="0"/>
              </a:endParaRPr>
            </a:p>
          </p:txBody>
        </p:sp>
        <p:sp>
          <p:nvSpPr>
            <p:cNvPr id="18" name="Freeform 59">
              <a:extLst>
                <a:ext uri="{FF2B5EF4-FFF2-40B4-BE49-F238E27FC236}">
                  <a16:creationId xmlns:a16="http://schemas.microsoft.com/office/drawing/2014/main" id="{1315692A-7349-D96E-B89C-1C745E8A714D}"/>
                </a:ext>
              </a:extLst>
            </p:cNvPr>
            <p:cNvSpPr>
              <a:spLocks noChangeAspect="1" noEditPoints="1"/>
            </p:cNvSpPr>
            <p:nvPr/>
          </p:nvSpPr>
          <p:spPr bwMode="auto">
            <a:xfrm>
              <a:off x="407988" y="3862876"/>
              <a:ext cx="294590" cy="295456"/>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5">
                <a:lumMod val="10000"/>
                <a:lumOff val="90000"/>
              </a:schemeClr>
            </a:solidFill>
            <a:ln>
              <a:noFill/>
            </a:ln>
          </p:spPr>
          <p:txBody>
            <a:bodyPr vert="horz" wrap="square" lIns="99060" tIns="49530" rIns="99060" bIns="49530" numCol="1" anchor="t" anchorCtr="0" compatLnSpc="1">
              <a:prstTxWarp prst="textNoShape">
                <a:avLst/>
              </a:prstTxWarp>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1950" b="0" i="0" u="none" strike="noStrike" kern="1200" cap="none" spc="0" normalizeH="0" baseline="0" noProof="0">
                <a:ln>
                  <a:noFill/>
                </a:ln>
                <a:solidFill>
                  <a:srgbClr val="000000"/>
                </a:solidFill>
                <a:effectLst/>
                <a:uLnTx/>
                <a:uFillTx/>
                <a:latin typeface="Helvetica Now Bold" panose="020B0604020202020204" charset="0"/>
              </a:endParaRPr>
            </a:p>
          </p:txBody>
        </p:sp>
      </p:grpSp>
      <p:sp>
        <p:nvSpPr>
          <p:cNvPr id="28" name="TextBox 27">
            <a:extLst>
              <a:ext uri="{FF2B5EF4-FFF2-40B4-BE49-F238E27FC236}">
                <a16:creationId xmlns:a16="http://schemas.microsoft.com/office/drawing/2014/main" id="{2B2BFBD0-71AB-F828-D640-509EFFCD7C76}"/>
              </a:ext>
            </a:extLst>
          </p:cNvPr>
          <p:cNvSpPr txBox="1"/>
          <p:nvPr/>
        </p:nvSpPr>
        <p:spPr>
          <a:xfrm flipH="1">
            <a:off x="9512177" y="4513241"/>
            <a:ext cx="3032406" cy="2477601"/>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srgbClr val="000000"/>
              </a:solidFill>
              <a:effectLst/>
              <a:uLnTx/>
              <a:uFillTx/>
              <a:latin typeface="+mj-lt"/>
              <a:ea typeface="Arial" pitchFamily="-72" charset="0"/>
              <a:cs typeface="Arial" panose="020B0604020202020204" pitchFamily="34" charset="0"/>
            </a:endParaRPr>
          </a:p>
          <a:p>
            <a:pPr marL="401638" marR="0" lvl="0" indent="0" algn="l" defTabSz="914400" eaLnBrk="1" fontAlgn="auto" latinLnBrk="0" hangingPunct="1">
              <a:lnSpc>
                <a:spcPct val="100000"/>
              </a:lnSpc>
              <a:spcBef>
                <a:spcPts val="0"/>
              </a:spcBef>
              <a:spcAft>
                <a:spcPts val="120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hlinkClick r:id="rId4"/>
            </a:endParaRPr>
          </a:p>
          <a:p>
            <a:pPr marL="401638" marR="0" lvl="0" indent="0" algn="l" defTabSz="914400" eaLnBrk="1" fontAlgn="auto" latinLnBrk="0" hangingPunct="1">
              <a:lnSpc>
                <a:spcPct val="100000"/>
              </a:lnSpc>
              <a:spcBef>
                <a:spcPts val="0"/>
              </a:spcBef>
              <a:spcAft>
                <a:spcPts val="1800"/>
              </a:spcAft>
              <a:buClrTx/>
              <a:buSzTx/>
              <a:buFontTx/>
              <a:buNone/>
              <a:tabLst/>
              <a:defRPr/>
            </a:pPr>
            <a:r>
              <a:rPr lang="en-AU" sz="1600" dirty="0" err="1">
                <a:solidFill>
                  <a:srgbClr val="FFFFFF"/>
                </a:solidFill>
                <a:latin typeface="+mj-lt"/>
                <a:ea typeface="Arial" pitchFamily="-72" charset="0"/>
                <a:cs typeface="Arial" panose="020B0604020202020204" pitchFamily="34" charset="0"/>
                <a:hlinkClick r:id="rId6"/>
              </a:rPr>
              <a:t>cynatatherapeutics</a:t>
            </a:r>
            <a:r>
              <a:rPr lang="en-AU" sz="1600" dirty="0">
                <a:solidFill>
                  <a:srgbClr val="FFFFFF"/>
                </a:solidFill>
                <a:latin typeface="+mj-lt"/>
                <a:ea typeface="Arial" pitchFamily="-72" charset="0"/>
                <a:cs typeface="Arial" panose="020B0604020202020204" pitchFamily="34" charset="0"/>
              </a:rPr>
              <a:t> </a:t>
            </a:r>
          </a:p>
          <a:p>
            <a:pPr marL="401638" marR="0" lvl="0" indent="0" algn="l" defTabSz="914400" eaLnBrk="1" fontAlgn="auto" latinLnBrk="0" hangingPunct="1">
              <a:lnSpc>
                <a:spcPct val="100000"/>
              </a:lnSpc>
              <a:spcBef>
                <a:spcPts val="0"/>
              </a:spcBef>
              <a:spcAft>
                <a:spcPts val="1800"/>
              </a:spcAft>
              <a:buClrTx/>
              <a:buSzTx/>
              <a:buFontTx/>
              <a:buNone/>
              <a:tabLst/>
              <a:defRPr/>
            </a:pPr>
            <a:r>
              <a:rPr lang="en-AU" sz="1600" dirty="0">
                <a:solidFill>
                  <a:srgbClr val="FFFFFF"/>
                </a:solidFill>
                <a:latin typeface="+mj-lt"/>
                <a:ea typeface="Arial" pitchFamily="-72" charset="0"/>
                <a:cs typeface="Arial" panose="020B0604020202020204" pitchFamily="34" charset="0"/>
                <a:hlinkClick r:id="rId7"/>
              </a:rPr>
              <a:t>@cynatastemcells</a:t>
            </a:r>
            <a:r>
              <a:rPr lang="en-AU" sz="1600" dirty="0">
                <a:solidFill>
                  <a:srgbClr val="FFFFFF"/>
                </a:solidFill>
                <a:latin typeface="+mj-lt"/>
                <a:ea typeface="Arial" pitchFamily="-72" charset="0"/>
                <a:cs typeface="Arial" panose="020B0604020202020204" pitchFamily="34" charset="0"/>
              </a:rPr>
              <a:t> </a:t>
            </a:r>
          </a:p>
          <a:p>
            <a:pPr marL="401638" marR="0" lvl="0" indent="0" algn="l" defTabSz="914400" eaLnBrk="1" fontAlgn="auto" latinLnBrk="0" hangingPunct="1">
              <a:lnSpc>
                <a:spcPct val="100000"/>
              </a:lnSpc>
              <a:spcBef>
                <a:spcPts val="0"/>
              </a:spcBef>
              <a:spcAft>
                <a:spcPts val="1800"/>
              </a:spcAft>
              <a:buClrTx/>
              <a:buSzTx/>
              <a:buFontTx/>
              <a:buNone/>
              <a:tabLst/>
              <a:defRPr/>
            </a:pPr>
            <a:r>
              <a:rPr lang="en-AU" sz="1600" dirty="0" err="1">
                <a:solidFill>
                  <a:srgbClr val="FFFFFF"/>
                </a:solidFill>
                <a:latin typeface="+mj-lt"/>
                <a:ea typeface="Arial" pitchFamily="-72" charset="0"/>
                <a:cs typeface="Arial" panose="020B0604020202020204" pitchFamily="34" charset="0"/>
                <a:hlinkClick r:id="rId8"/>
              </a:rPr>
              <a:t>cynata</a:t>
            </a:r>
            <a:r>
              <a:rPr lang="en-AU" sz="1600" dirty="0">
                <a:solidFill>
                  <a:srgbClr val="FFFFFF"/>
                </a:solidFill>
                <a:latin typeface="+mj-lt"/>
                <a:ea typeface="Arial" pitchFamily="-72" charset="0"/>
                <a:cs typeface="Arial" panose="020B0604020202020204" pitchFamily="34" charset="0"/>
                <a:hlinkClick r:id="rId8"/>
              </a:rPr>
              <a:t>-therapeutics</a:t>
            </a:r>
            <a:r>
              <a:rPr lang="en-AU" sz="1600" dirty="0">
                <a:solidFill>
                  <a:srgbClr val="FFFFFF"/>
                </a:solidFill>
                <a:latin typeface="+mj-lt"/>
                <a:ea typeface="Arial" pitchFamily="-72" charset="0"/>
                <a:cs typeface="Arial" panose="020B0604020202020204" pitchFamily="34" charset="0"/>
              </a:rPr>
              <a:t> </a:t>
            </a:r>
          </a:p>
          <a:p>
            <a:pPr marL="401638" marR="0" lvl="0" indent="0" algn="l" defTabSz="914400" eaLnBrk="1" fontAlgn="auto" latinLnBrk="0" hangingPunct="1">
              <a:lnSpc>
                <a:spcPct val="100000"/>
              </a:lnSpc>
              <a:spcBef>
                <a:spcPts val="0"/>
              </a:spcBef>
              <a:spcAft>
                <a:spcPts val="1200"/>
              </a:spcAft>
              <a:buClrTx/>
              <a:buSzTx/>
              <a:buFontTx/>
              <a:buNone/>
              <a:tabLst/>
              <a:defRPr/>
            </a:pPr>
            <a:endParaRPr kumimoji="0" lang="en-AU" sz="1600" b="0" i="0" u="none" strike="noStrike" kern="1200" cap="none" spc="0" normalizeH="0" baseline="0" noProof="0" dirty="0">
              <a:ln>
                <a:noFill/>
              </a:ln>
              <a:solidFill>
                <a:srgbClr val="FFFFFF"/>
              </a:solidFill>
              <a:effectLst/>
              <a:uLnTx/>
              <a:uFillTx/>
              <a:latin typeface="+mj-lt"/>
              <a:ea typeface="Arial" pitchFamily="-72" charset="0"/>
              <a:cs typeface="Arial" panose="020B0604020202020204" pitchFamily="34" charset="0"/>
            </a:endParaRPr>
          </a:p>
        </p:txBody>
      </p:sp>
      <p:grpSp>
        <p:nvGrpSpPr>
          <p:cNvPr id="31" name="Group 30">
            <a:extLst>
              <a:ext uri="{FF2B5EF4-FFF2-40B4-BE49-F238E27FC236}">
                <a16:creationId xmlns:a16="http://schemas.microsoft.com/office/drawing/2014/main" id="{76E86D73-FDCF-FCE0-3950-F716586AF7CB}"/>
              </a:ext>
            </a:extLst>
          </p:cNvPr>
          <p:cNvGrpSpPr/>
          <p:nvPr/>
        </p:nvGrpSpPr>
        <p:grpSpPr>
          <a:xfrm>
            <a:off x="9448175" y="5296465"/>
            <a:ext cx="293464" cy="1156156"/>
            <a:chOff x="6650915" y="5296465"/>
            <a:chExt cx="293464" cy="1156156"/>
          </a:xfrm>
        </p:grpSpPr>
        <p:grpSp>
          <p:nvGrpSpPr>
            <p:cNvPr id="21" name="Group 20">
              <a:extLst>
                <a:ext uri="{FF2B5EF4-FFF2-40B4-BE49-F238E27FC236}">
                  <a16:creationId xmlns:a16="http://schemas.microsoft.com/office/drawing/2014/main" id="{724DB810-9078-F8BE-A00A-9258D9B2C5A3}"/>
                </a:ext>
              </a:extLst>
            </p:cNvPr>
            <p:cNvGrpSpPr/>
            <p:nvPr/>
          </p:nvGrpSpPr>
          <p:grpSpPr>
            <a:xfrm>
              <a:off x="6650915" y="6157421"/>
              <a:ext cx="293464" cy="295200"/>
              <a:chOff x="5149643" y="3587774"/>
              <a:chExt cx="340346" cy="401896"/>
            </a:xfrm>
            <a:solidFill>
              <a:schemeClr val="bg1"/>
            </a:solidFill>
          </p:grpSpPr>
          <p:sp>
            <p:nvSpPr>
              <p:cNvPr id="22" name="Rectangle 227">
                <a:extLst>
                  <a:ext uri="{FF2B5EF4-FFF2-40B4-BE49-F238E27FC236}">
                    <a16:creationId xmlns:a16="http://schemas.microsoft.com/office/drawing/2014/main" id="{3EE18083-BFFB-33A0-C2B6-6881FB33417F}"/>
                  </a:ext>
                </a:extLst>
              </p:cNvPr>
              <p:cNvSpPr>
                <a:spLocks noChangeArrowheads="1"/>
              </p:cNvSpPr>
              <p:nvPr/>
            </p:nvSpPr>
            <p:spPr bwMode="auto">
              <a:xfrm>
                <a:off x="5156776" y="3720940"/>
                <a:ext cx="71330" cy="26873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184251" eaLnBrk="1" fontAlgn="auto" latinLnBrk="0" hangingPunct="1">
                  <a:lnSpc>
                    <a:spcPct val="100000"/>
                  </a:lnSpc>
                  <a:spcBef>
                    <a:spcPts val="0"/>
                  </a:spcBef>
                  <a:spcAft>
                    <a:spcPts val="0"/>
                  </a:spcAft>
                  <a:buClrTx/>
                  <a:buSzTx/>
                  <a:buFontTx/>
                  <a:buNone/>
                  <a:tabLst/>
                  <a:defRPr/>
                </a:pPr>
                <a:endParaRPr kumimoji="0" lang="en-AU" sz="2332" b="0" i="0" u="none" strike="noStrike" kern="1200" cap="none" spc="0" normalizeH="0" baseline="0" noProof="0">
                  <a:ln>
                    <a:noFill/>
                  </a:ln>
                  <a:solidFill>
                    <a:srgbClr val="5C5C5C"/>
                  </a:solidFill>
                  <a:effectLst/>
                  <a:uLnTx/>
                  <a:uFillTx/>
                  <a:latin typeface="Calibri" panose="020F0502020204030204"/>
                  <a:ea typeface="+mn-ea"/>
                  <a:cs typeface="+mn-cs"/>
                </a:endParaRPr>
              </a:p>
            </p:txBody>
          </p:sp>
          <p:sp>
            <p:nvSpPr>
              <p:cNvPr id="23" name="Oval 228">
                <a:extLst>
                  <a:ext uri="{FF2B5EF4-FFF2-40B4-BE49-F238E27FC236}">
                    <a16:creationId xmlns:a16="http://schemas.microsoft.com/office/drawing/2014/main" id="{58B2196E-5031-A750-853F-F0EBA27D7B5F}"/>
                  </a:ext>
                </a:extLst>
              </p:cNvPr>
              <p:cNvSpPr>
                <a:spLocks noChangeArrowheads="1"/>
              </p:cNvSpPr>
              <p:nvPr/>
            </p:nvSpPr>
            <p:spPr bwMode="auto">
              <a:xfrm>
                <a:off x="5149643" y="3587774"/>
                <a:ext cx="83558" cy="9837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184251" eaLnBrk="1" fontAlgn="auto" latinLnBrk="0" hangingPunct="1">
                  <a:lnSpc>
                    <a:spcPct val="100000"/>
                  </a:lnSpc>
                  <a:spcBef>
                    <a:spcPts val="0"/>
                  </a:spcBef>
                  <a:spcAft>
                    <a:spcPts val="0"/>
                  </a:spcAft>
                  <a:buClrTx/>
                  <a:buSzTx/>
                  <a:buFontTx/>
                  <a:buNone/>
                  <a:tabLst/>
                  <a:defRPr/>
                </a:pPr>
                <a:endParaRPr kumimoji="0" lang="en-AU" sz="2332" b="0" i="0" u="none" strike="noStrike" kern="1200" cap="none" spc="0" normalizeH="0" baseline="0" noProof="0">
                  <a:ln>
                    <a:noFill/>
                  </a:ln>
                  <a:solidFill>
                    <a:srgbClr val="5C5C5C"/>
                  </a:solidFill>
                  <a:effectLst/>
                  <a:uLnTx/>
                  <a:uFillTx/>
                  <a:latin typeface="Calibri" panose="020F0502020204030204"/>
                  <a:ea typeface="+mn-ea"/>
                  <a:cs typeface="+mn-cs"/>
                </a:endParaRPr>
              </a:p>
            </p:txBody>
          </p:sp>
          <p:sp>
            <p:nvSpPr>
              <p:cNvPr id="24" name="Freeform 229">
                <a:extLst>
                  <a:ext uri="{FF2B5EF4-FFF2-40B4-BE49-F238E27FC236}">
                    <a16:creationId xmlns:a16="http://schemas.microsoft.com/office/drawing/2014/main" id="{FE33FE42-6A40-2B94-E67F-687DB7077D66}"/>
                  </a:ext>
                </a:extLst>
              </p:cNvPr>
              <p:cNvSpPr>
                <a:spLocks/>
              </p:cNvSpPr>
              <p:nvPr/>
            </p:nvSpPr>
            <p:spPr bwMode="auto">
              <a:xfrm>
                <a:off x="5271923" y="3714940"/>
                <a:ext cx="218066" cy="274729"/>
              </a:xfrm>
              <a:custGeom>
                <a:avLst/>
                <a:gdLst>
                  <a:gd name="T0" fmla="*/ 37 w 120"/>
                  <a:gd name="T1" fmla="*/ 63 h 128"/>
                  <a:gd name="T2" fmla="*/ 61 w 120"/>
                  <a:gd name="T3" fmla="*/ 35 h 128"/>
                  <a:gd name="T4" fmla="*/ 82 w 120"/>
                  <a:gd name="T5" fmla="*/ 63 h 128"/>
                  <a:gd name="T6" fmla="*/ 82 w 120"/>
                  <a:gd name="T7" fmla="*/ 128 h 128"/>
                  <a:gd name="T8" fmla="*/ 120 w 120"/>
                  <a:gd name="T9" fmla="*/ 128 h 128"/>
                  <a:gd name="T10" fmla="*/ 120 w 120"/>
                  <a:gd name="T11" fmla="*/ 49 h 128"/>
                  <a:gd name="T12" fmla="*/ 75 w 120"/>
                  <a:gd name="T13" fmla="*/ 0 h 128"/>
                  <a:gd name="T14" fmla="*/ 37 w 120"/>
                  <a:gd name="T15" fmla="*/ 20 h 128"/>
                  <a:gd name="T16" fmla="*/ 37 w 120"/>
                  <a:gd name="T17" fmla="*/ 3 h 128"/>
                  <a:gd name="T18" fmla="*/ 0 w 120"/>
                  <a:gd name="T19" fmla="*/ 3 h 128"/>
                  <a:gd name="T20" fmla="*/ 0 w 120"/>
                  <a:gd name="T21" fmla="*/ 128 h 128"/>
                  <a:gd name="T22" fmla="*/ 37 w 120"/>
                  <a:gd name="T23" fmla="*/ 128 h 128"/>
                  <a:gd name="T24" fmla="*/ 37 w 120"/>
                  <a:gd name="T25"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8">
                    <a:moveTo>
                      <a:pt x="37" y="63"/>
                    </a:moveTo>
                    <a:cubicBezTo>
                      <a:pt x="37" y="45"/>
                      <a:pt x="45" y="35"/>
                      <a:pt x="61" y="35"/>
                    </a:cubicBezTo>
                    <a:cubicBezTo>
                      <a:pt x="75" y="35"/>
                      <a:pt x="82" y="45"/>
                      <a:pt x="82" y="63"/>
                    </a:cubicBezTo>
                    <a:cubicBezTo>
                      <a:pt x="82" y="81"/>
                      <a:pt x="82" y="128"/>
                      <a:pt x="82" y="128"/>
                    </a:cubicBezTo>
                    <a:cubicBezTo>
                      <a:pt x="120" y="128"/>
                      <a:pt x="120" y="128"/>
                      <a:pt x="120" y="128"/>
                    </a:cubicBezTo>
                    <a:cubicBezTo>
                      <a:pt x="120" y="128"/>
                      <a:pt x="120" y="83"/>
                      <a:pt x="120" y="49"/>
                    </a:cubicBezTo>
                    <a:cubicBezTo>
                      <a:pt x="120" y="16"/>
                      <a:pt x="101" y="0"/>
                      <a:pt x="75" y="0"/>
                    </a:cubicBezTo>
                    <a:cubicBezTo>
                      <a:pt x="48" y="0"/>
                      <a:pt x="37" y="20"/>
                      <a:pt x="37" y="20"/>
                    </a:cubicBezTo>
                    <a:cubicBezTo>
                      <a:pt x="37" y="3"/>
                      <a:pt x="37" y="3"/>
                      <a:pt x="37" y="3"/>
                    </a:cubicBezTo>
                    <a:cubicBezTo>
                      <a:pt x="0" y="3"/>
                      <a:pt x="0" y="3"/>
                      <a:pt x="0" y="3"/>
                    </a:cubicBezTo>
                    <a:cubicBezTo>
                      <a:pt x="0" y="128"/>
                      <a:pt x="0" y="128"/>
                      <a:pt x="0" y="128"/>
                    </a:cubicBezTo>
                    <a:cubicBezTo>
                      <a:pt x="37" y="128"/>
                      <a:pt x="37" y="128"/>
                      <a:pt x="37" y="128"/>
                    </a:cubicBezTo>
                    <a:cubicBezTo>
                      <a:pt x="37" y="128"/>
                      <a:pt x="37" y="82"/>
                      <a:pt x="37" y="6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184251" eaLnBrk="1" fontAlgn="auto" latinLnBrk="0" hangingPunct="1">
                  <a:lnSpc>
                    <a:spcPct val="100000"/>
                  </a:lnSpc>
                  <a:spcBef>
                    <a:spcPts val="0"/>
                  </a:spcBef>
                  <a:spcAft>
                    <a:spcPts val="0"/>
                  </a:spcAft>
                  <a:buClrTx/>
                  <a:buSzTx/>
                  <a:buFontTx/>
                  <a:buNone/>
                  <a:tabLst/>
                  <a:defRPr/>
                </a:pPr>
                <a:endParaRPr kumimoji="0" lang="en-AU" sz="2332" b="0" i="0" u="none" strike="noStrike" kern="1200" cap="none" spc="0" normalizeH="0" baseline="0" noProof="0">
                  <a:ln>
                    <a:noFill/>
                  </a:ln>
                  <a:solidFill>
                    <a:srgbClr val="5C5C5C"/>
                  </a:solidFill>
                  <a:effectLst/>
                  <a:uLnTx/>
                  <a:uFillTx/>
                  <a:latin typeface="Calibri" panose="020F0502020204030204"/>
                  <a:ea typeface="+mn-ea"/>
                  <a:cs typeface="+mn-cs"/>
                </a:endParaRPr>
              </a:p>
            </p:txBody>
          </p:sp>
        </p:grpSp>
        <p:pic>
          <p:nvPicPr>
            <p:cNvPr id="26" name="Picture 25" descr="A white x on a black background&#10;&#10;Description automatically generated">
              <a:extLst>
                <a:ext uri="{FF2B5EF4-FFF2-40B4-BE49-F238E27FC236}">
                  <a16:creationId xmlns:a16="http://schemas.microsoft.com/office/drawing/2014/main" id="{B1A03FCB-7F92-8173-7453-A7CE98EA2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3236" y="5752042"/>
              <a:ext cx="288822" cy="295200"/>
            </a:xfrm>
            <a:prstGeom prst="rect">
              <a:avLst/>
            </a:prstGeom>
          </p:spPr>
        </p:pic>
        <p:sp>
          <p:nvSpPr>
            <p:cNvPr id="29" name="Freeform 147">
              <a:extLst>
                <a:ext uri="{FF2B5EF4-FFF2-40B4-BE49-F238E27FC236}">
                  <a16:creationId xmlns:a16="http://schemas.microsoft.com/office/drawing/2014/main" id="{E0868080-C7BC-05A9-82E3-19E084C31633}"/>
                </a:ext>
              </a:extLst>
            </p:cNvPr>
            <p:cNvSpPr>
              <a:spLocks/>
            </p:cNvSpPr>
            <p:nvPr/>
          </p:nvSpPr>
          <p:spPr bwMode="auto">
            <a:xfrm>
              <a:off x="6744144" y="5296465"/>
              <a:ext cx="150083" cy="295200"/>
            </a:xfrm>
            <a:custGeom>
              <a:avLst/>
              <a:gdLst>
                <a:gd name="T0" fmla="*/ 21 w 94"/>
                <a:gd name="T1" fmla="*/ 204 h 204"/>
                <a:gd name="T2" fmla="*/ 63 w 94"/>
                <a:gd name="T3" fmla="*/ 204 h 204"/>
                <a:gd name="T4" fmla="*/ 63 w 94"/>
                <a:gd name="T5" fmla="*/ 101 h 204"/>
                <a:gd name="T6" fmla="*/ 91 w 94"/>
                <a:gd name="T7" fmla="*/ 101 h 204"/>
                <a:gd name="T8" fmla="*/ 94 w 94"/>
                <a:gd name="T9" fmla="*/ 67 h 204"/>
                <a:gd name="T10" fmla="*/ 63 w 94"/>
                <a:gd name="T11" fmla="*/ 67 h 204"/>
                <a:gd name="T12" fmla="*/ 63 w 94"/>
                <a:gd name="T13" fmla="*/ 47 h 204"/>
                <a:gd name="T14" fmla="*/ 72 w 94"/>
                <a:gd name="T15" fmla="*/ 35 h 204"/>
                <a:gd name="T16" fmla="*/ 94 w 94"/>
                <a:gd name="T17" fmla="*/ 35 h 204"/>
                <a:gd name="T18" fmla="*/ 94 w 94"/>
                <a:gd name="T19" fmla="*/ 0 h 204"/>
                <a:gd name="T20" fmla="*/ 66 w 94"/>
                <a:gd name="T21" fmla="*/ 0 h 204"/>
                <a:gd name="T22" fmla="*/ 21 w 94"/>
                <a:gd name="T23" fmla="*/ 39 h 204"/>
                <a:gd name="T24" fmla="*/ 21 w 94"/>
                <a:gd name="T25" fmla="*/ 67 h 204"/>
                <a:gd name="T26" fmla="*/ 0 w 94"/>
                <a:gd name="T27" fmla="*/ 67 h 204"/>
                <a:gd name="T28" fmla="*/ 0 w 94"/>
                <a:gd name="T29" fmla="*/ 101 h 204"/>
                <a:gd name="T30" fmla="*/ 21 w 94"/>
                <a:gd name="T31" fmla="*/ 101 h 204"/>
                <a:gd name="T32" fmla="*/ 21 w 94"/>
                <a:gd name="T33"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204">
                  <a:moveTo>
                    <a:pt x="21" y="204"/>
                  </a:moveTo>
                  <a:cubicBezTo>
                    <a:pt x="63" y="204"/>
                    <a:pt x="63" y="204"/>
                    <a:pt x="63" y="204"/>
                  </a:cubicBezTo>
                  <a:cubicBezTo>
                    <a:pt x="63" y="101"/>
                    <a:pt x="63" y="101"/>
                    <a:pt x="63" y="101"/>
                  </a:cubicBezTo>
                  <a:cubicBezTo>
                    <a:pt x="91" y="101"/>
                    <a:pt x="91" y="101"/>
                    <a:pt x="91" y="101"/>
                  </a:cubicBezTo>
                  <a:cubicBezTo>
                    <a:pt x="94" y="67"/>
                    <a:pt x="94" y="67"/>
                    <a:pt x="94" y="67"/>
                  </a:cubicBezTo>
                  <a:cubicBezTo>
                    <a:pt x="63" y="67"/>
                    <a:pt x="63" y="67"/>
                    <a:pt x="63" y="67"/>
                  </a:cubicBezTo>
                  <a:cubicBezTo>
                    <a:pt x="63" y="67"/>
                    <a:pt x="63" y="54"/>
                    <a:pt x="63" y="47"/>
                  </a:cubicBezTo>
                  <a:cubicBezTo>
                    <a:pt x="63" y="39"/>
                    <a:pt x="64" y="35"/>
                    <a:pt x="72" y="35"/>
                  </a:cubicBezTo>
                  <a:cubicBezTo>
                    <a:pt x="78" y="35"/>
                    <a:pt x="94" y="35"/>
                    <a:pt x="94" y="35"/>
                  </a:cubicBezTo>
                  <a:cubicBezTo>
                    <a:pt x="94" y="0"/>
                    <a:pt x="94" y="0"/>
                    <a:pt x="94" y="0"/>
                  </a:cubicBezTo>
                  <a:cubicBezTo>
                    <a:pt x="94" y="0"/>
                    <a:pt x="71" y="0"/>
                    <a:pt x="66" y="0"/>
                  </a:cubicBezTo>
                  <a:cubicBezTo>
                    <a:pt x="35" y="0"/>
                    <a:pt x="21" y="13"/>
                    <a:pt x="21" y="39"/>
                  </a:cubicBezTo>
                  <a:cubicBezTo>
                    <a:pt x="21" y="61"/>
                    <a:pt x="21" y="67"/>
                    <a:pt x="21" y="67"/>
                  </a:cubicBezTo>
                  <a:cubicBezTo>
                    <a:pt x="0" y="67"/>
                    <a:pt x="0" y="67"/>
                    <a:pt x="0" y="67"/>
                  </a:cubicBezTo>
                  <a:cubicBezTo>
                    <a:pt x="0" y="101"/>
                    <a:pt x="0" y="101"/>
                    <a:pt x="0" y="101"/>
                  </a:cubicBezTo>
                  <a:cubicBezTo>
                    <a:pt x="21" y="101"/>
                    <a:pt x="21" y="101"/>
                    <a:pt x="21" y="101"/>
                  </a:cubicBezTo>
                  <a:lnTo>
                    <a:pt x="21" y="2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1184251" eaLnBrk="1" fontAlgn="auto" latinLnBrk="0" hangingPunct="1">
                <a:lnSpc>
                  <a:spcPct val="100000"/>
                </a:lnSpc>
                <a:spcBef>
                  <a:spcPts val="0"/>
                </a:spcBef>
                <a:spcAft>
                  <a:spcPts val="0"/>
                </a:spcAft>
                <a:buClrTx/>
                <a:buSzTx/>
                <a:buFontTx/>
                <a:buNone/>
                <a:tabLst/>
                <a:defRPr/>
              </a:pPr>
              <a:endParaRPr kumimoji="0" lang="en-AU" sz="2332" b="0" i="0" u="none" strike="noStrike" kern="1200" cap="none" spc="0" normalizeH="0" baseline="0" noProof="0">
                <a:ln>
                  <a:noFill/>
                </a:ln>
                <a:solidFill>
                  <a:srgbClr val="5C5C5C"/>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31080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75A9F0-E2CA-443A-95E5-8C1102C4D2A1}"/>
              </a:ext>
            </a:extLst>
          </p:cNvPr>
          <p:cNvSpPr>
            <a:spLocks noGrp="1"/>
          </p:cNvSpPr>
          <p:nvPr>
            <p:ph type="ftr" sz="quarter" idx="23"/>
          </p:nvPr>
        </p:nvSpPr>
        <p:spPr>
          <a:xfrm>
            <a:off x="1914524" y="6353760"/>
            <a:ext cx="9184736" cy="360266"/>
          </a:xfrm>
        </p:spPr>
        <p:txBody>
          <a:bodyPr/>
          <a:lstStyle/>
          <a:p>
            <a:r>
              <a:rPr kumimoji="0" lang="en-AU" sz="900" b="0" i="0" u="none" strike="noStrike" kern="1200" cap="none" spc="0" normalizeH="0" baseline="0" noProof="0" dirty="0">
                <a:ln>
                  <a:noFill/>
                </a:ln>
                <a:solidFill>
                  <a:schemeClr val="tx2"/>
                </a:solidFill>
                <a:effectLst/>
                <a:uLnTx/>
                <a:uFillTx/>
                <a:latin typeface="+mj-lt"/>
              </a:rPr>
              <a:t>1. Initial data in first 16 patients (n=8 per group) after 10 weeks; final results in all 30 patients expected in late 2024/early 2025</a:t>
            </a:r>
          </a:p>
        </p:txBody>
      </p:sp>
      <p:sp>
        <p:nvSpPr>
          <p:cNvPr id="7" name="Slide Number Placeholder 6">
            <a:extLst>
              <a:ext uri="{FF2B5EF4-FFF2-40B4-BE49-F238E27FC236}">
                <a16:creationId xmlns:a16="http://schemas.microsoft.com/office/drawing/2014/main" id="{5F274916-3188-46B2-98AE-872E143336E3}"/>
              </a:ext>
            </a:extLst>
          </p:cNvPr>
          <p:cNvSpPr>
            <a:spLocks noGrp="1"/>
          </p:cNvSpPr>
          <p:nvPr>
            <p:ph type="sldNum" sz="quarter" idx="4"/>
          </p:nvPr>
        </p:nvSpPr>
        <p:spPr/>
        <p:txBody>
          <a:bodyPr/>
          <a:lstStyle/>
          <a:p>
            <a:fld id="{32B5847F-0DEA-465B-90AF-23B6124160AE}" type="slidenum">
              <a:rPr lang="en-AU" smtClean="0">
                <a:latin typeface="+mj-lt"/>
              </a:rPr>
              <a:pPr/>
              <a:t>4</a:t>
            </a:fld>
            <a:endParaRPr lang="en-AU">
              <a:latin typeface="+mj-lt"/>
            </a:endParaRPr>
          </a:p>
        </p:txBody>
      </p:sp>
      <p:sp>
        <p:nvSpPr>
          <p:cNvPr id="8" name="Title 7">
            <a:extLst>
              <a:ext uri="{FF2B5EF4-FFF2-40B4-BE49-F238E27FC236}">
                <a16:creationId xmlns:a16="http://schemas.microsoft.com/office/drawing/2014/main" id="{ACC59C0D-4825-4F65-831F-0D10125B9813}"/>
              </a:ext>
            </a:extLst>
          </p:cNvPr>
          <p:cNvSpPr>
            <a:spLocks noGrp="1"/>
          </p:cNvSpPr>
          <p:nvPr>
            <p:ph type="title"/>
          </p:nvPr>
        </p:nvSpPr>
        <p:spPr/>
        <p:txBody>
          <a:bodyPr vert="horz"/>
          <a:lstStyle/>
          <a:p>
            <a:r>
              <a:rPr lang="en-GB" sz="4600" noProof="0" dirty="0">
                <a:solidFill>
                  <a:schemeClr val="accent5"/>
                </a:solidFill>
              </a:rPr>
              <a:t>FY 2024 – a year of progress</a:t>
            </a:r>
            <a:endParaRPr lang="en-AU" sz="4600" noProof="0" dirty="0">
              <a:solidFill>
                <a:schemeClr val="accent5"/>
              </a:solidFill>
            </a:endParaRPr>
          </a:p>
        </p:txBody>
      </p:sp>
      <p:sp>
        <p:nvSpPr>
          <p:cNvPr id="3" name="Rectangle 2">
            <a:extLst>
              <a:ext uri="{FF2B5EF4-FFF2-40B4-BE49-F238E27FC236}">
                <a16:creationId xmlns:a16="http://schemas.microsoft.com/office/drawing/2014/main" id="{DE6DD0D1-C6ED-93E1-4DFD-6C30EBB0A978}"/>
              </a:ext>
            </a:extLst>
          </p:cNvPr>
          <p:cNvSpPr/>
          <p:nvPr/>
        </p:nvSpPr>
        <p:spPr>
          <a:xfrm>
            <a:off x="531845" y="970385"/>
            <a:ext cx="10991459" cy="515388"/>
          </a:xfrm>
          <a:prstGeom prst="rec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AU" sz="2400" b="1" dirty="0">
                <a:latin typeface="+mj-lt"/>
              </a:rPr>
              <a:t>Completion of patient enrolment in two randomised controlled trials</a:t>
            </a:r>
          </a:p>
        </p:txBody>
      </p:sp>
      <p:sp>
        <p:nvSpPr>
          <p:cNvPr id="4" name="Rectangle 3">
            <a:extLst>
              <a:ext uri="{FF2B5EF4-FFF2-40B4-BE49-F238E27FC236}">
                <a16:creationId xmlns:a16="http://schemas.microsoft.com/office/drawing/2014/main" id="{91CF8327-3A3E-41F0-1B5D-544209B33325}"/>
              </a:ext>
            </a:extLst>
          </p:cNvPr>
          <p:cNvSpPr/>
          <p:nvPr/>
        </p:nvSpPr>
        <p:spPr>
          <a:xfrm>
            <a:off x="531844" y="2300924"/>
            <a:ext cx="10991459" cy="515388"/>
          </a:xfrm>
          <a:prstGeom prst="rec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AU" sz="2400" b="1" dirty="0">
                <a:latin typeface="+mj-lt"/>
              </a:rPr>
              <a:t>Further encouraging clinical efficacy data</a:t>
            </a:r>
          </a:p>
        </p:txBody>
      </p:sp>
      <p:sp>
        <p:nvSpPr>
          <p:cNvPr id="5" name="Rectangle 4">
            <a:extLst>
              <a:ext uri="{FF2B5EF4-FFF2-40B4-BE49-F238E27FC236}">
                <a16:creationId xmlns:a16="http://schemas.microsoft.com/office/drawing/2014/main" id="{16554A9F-6FF2-B48A-1BD8-9E966D03C359}"/>
              </a:ext>
            </a:extLst>
          </p:cNvPr>
          <p:cNvSpPr/>
          <p:nvPr/>
        </p:nvSpPr>
        <p:spPr>
          <a:xfrm>
            <a:off x="531844" y="4698276"/>
            <a:ext cx="10991458" cy="515388"/>
          </a:xfrm>
          <a:prstGeom prst="rec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spcAft>
                <a:spcPct val="20000"/>
              </a:spcAft>
            </a:pPr>
            <a:r>
              <a:rPr lang="en-AU" sz="2400" b="1" dirty="0">
                <a:latin typeface="+mj-lt"/>
              </a:rPr>
              <a:t>Senior management team strengthened</a:t>
            </a:r>
          </a:p>
        </p:txBody>
      </p:sp>
      <p:sp>
        <p:nvSpPr>
          <p:cNvPr id="6" name="Text Placeholder 5">
            <a:extLst>
              <a:ext uri="{FF2B5EF4-FFF2-40B4-BE49-F238E27FC236}">
                <a16:creationId xmlns:a16="http://schemas.microsoft.com/office/drawing/2014/main" id="{DCA29251-DBA8-E281-DB32-CC688AB285AC}"/>
              </a:ext>
            </a:extLst>
          </p:cNvPr>
          <p:cNvSpPr>
            <a:spLocks noGrp="1"/>
          </p:cNvSpPr>
          <p:nvPr>
            <p:ph type="body" sz="quarter" idx="25"/>
          </p:nvPr>
        </p:nvSpPr>
        <p:spPr>
          <a:xfrm>
            <a:off x="531844" y="1485773"/>
            <a:ext cx="10991461" cy="865543"/>
          </a:xfrm>
        </p:spPr>
        <p:txBody>
          <a:bodyPr/>
          <a:lstStyle/>
          <a:p>
            <a:pPr lvl="0">
              <a:lnSpc>
                <a:spcPct val="100000"/>
              </a:lnSpc>
              <a:spcBef>
                <a:spcPts val="0"/>
              </a:spcBef>
              <a:spcAft>
                <a:spcPts val="600"/>
              </a:spcAft>
              <a:buFont typeface="Arial" panose="020B0604020202020204" pitchFamily="34" charset="0"/>
              <a:buChar char="•"/>
            </a:pPr>
            <a:r>
              <a:rPr lang="en-AU" sz="1800" dirty="0">
                <a:latin typeface="+mj-lt"/>
              </a:rPr>
              <a:t>Phase 3 osteoarthritis – enrolment completed November 2023</a:t>
            </a:r>
          </a:p>
          <a:p>
            <a:pPr lvl="0">
              <a:lnSpc>
                <a:spcPct val="100000"/>
              </a:lnSpc>
              <a:spcBef>
                <a:spcPts val="0"/>
              </a:spcBef>
              <a:spcAft>
                <a:spcPts val="600"/>
              </a:spcAft>
              <a:buFont typeface="Arial" panose="020B0604020202020204" pitchFamily="34" charset="0"/>
              <a:buChar char="•"/>
            </a:pPr>
            <a:r>
              <a:rPr lang="en-AU" sz="1800" dirty="0">
                <a:latin typeface="+mj-lt"/>
              </a:rPr>
              <a:t>Phase 1 DFU – enrolment completed April 2024</a:t>
            </a:r>
          </a:p>
        </p:txBody>
      </p:sp>
      <p:sp>
        <p:nvSpPr>
          <p:cNvPr id="9" name="Text Placeholder 5">
            <a:extLst>
              <a:ext uri="{FF2B5EF4-FFF2-40B4-BE49-F238E27FC236}">
                <a16:creationId xmlns:a16="http://schemas.microsoft.com/office/drawing/2014/main" id="{52CC070F-9340-7FE3-6763-9C6D0C368DDF}"/>
              </a:ext>
            </a:extLst>
          </p:cNvPr>
          <p:cNvSpPr txBox="1">
            <a:spLocks/>
          </p:cNvSpPr>
          <p:nvPr/>
        </p:nvSpPr>
        <p:spPr>
          <a:xfrm>
            <a:off x="531844" y="2816313"/>
            <a:ext cx="10991458" cy="501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Aft>
                <a:spcPts val="600"/>
              </a:spcAft>
            </a:pPr>
            <a:r>
              <a:rPr lang="en-AU" sz="1800" dirty="0">
                <a:latin typeface="+mj-lt"/>
              </a:rPr>
              <a:t>Promising initial data from ongoing DFU trial released in February 2024</a:t>
            </a:r>
          </a:p>
        </p:txBody>
      </p:sp>
      <p:sp>
        <p:nvSpPr>
          <p:cNvPr id="10" name="Text Placeholder 5">
            <a:extLst>
              <a:ext uri="{FF2B5EF4-FFF2-40B4-BE49-F238E27FC236}">
                <a16:creationId xmlns:a16="http://schemas.microsoft.com/office/drawing/2014/main" id="{942FCDA6-2458-E7A3-8428-50099F58DEC2}"/>
              </a:ext>
            </a:extLst>
          </p:cNvPr>
          <p:cNvSpPr txBox="1">
            <a:spLocks/>
          </p:cNvSpPr>
          <p:nvPr/>
        </p:nvSpPr>
        <p:spPr>
          <a:xfrm>
            <a:off x="531843" y="5217833"/>
            <a:ext cx="10991457" cy="7389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spcAft>
                <a:spcPts val="600"/>
              </a:spcAft>
            </a:pPr>
            <a:r>
              <a:rPr lang="en-AU" sz="1800" dirty="0">
                <a:latin typeface="+mj-lt"/>
              </a:rPr>
              <a:t>New Chief Business Officer position created to drive next stage of commercial growth </a:t>
            </a:r>
            <a:br>
              <a:rPr lang="en-AU" sz="1800" dirty="0">
                <a:latin typeface="+mj-lt"/>
              </a:rPr>
            </a:br>
            <a:r>
              <a:rPr lang="en-AU" sz="1800" dirty="0">
                <a:latin typeface="+mj-lt"/>
              </a:rPr>
              <a:t>(Dr Mathias Kroll – commenced Apr 2024) </a:t>
            </a:r>
          </a:p>
        </p:txBody>
      </p:sp>
      <p:sp>
        <p:nvSpPr>
          <p:cNvPr id="11" name="Rectangle 10">
            <a:extLst>
              <a:ext uri="{FF2B5EF4-FFF2-40B4-BE49-F238E27FC236}">
                <a16:creationId xmlns:a16="http://schemas.microsoft.com/office/drawing/2014/main" id="{B37B6F7D-6738-334D-ED21-3875E9D154B9}"/>
              </a:ext>
            </a:extLst>
          </p:cNvPr>
          <p:cNvSpPr/>
          <p:nvPr/>
        </p:nvSpPr>
        <p:spPr>
          <a:xfrm>
            <a:off x="531842" y="3322199"/>
            <a:ext cx="10991459" cy="515388"/>
          </a:xfrm>
          <a:prstGeom prst="rec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AU" sz="2400" b="1" dirty="0">
                <a:latin typeface="+mj-lt"/>
              </a:rPr>
              <a:t>New trials adding to rich pipeline</a:t>
            </a:r>
          </a:p>
        </p:txBody>
      </p:sp>
      <p:sp>
        <p:nvSpPr>
          <p:cNvPr id="12" name="Text Placeholder 5">
            <a:extLst>
              <a:ext uri="{FF2B5EF4-FFF2-40B4-BE49-F238E27FC236}">
                <a16:creationId xmlns:a16="http://schemas.microsoft.com/office/drawing/2014/main" id="{8C402571-8B00-EDB2-8EED-9B086AE15EA1}"/>
              </a:ext>
            </a:extLst>
          </p:cNvPr>
          <p:cNvSpPr txBox="1">
            <a:spLocks/>
          </p:cNvSpPr>
          <p:nvPr/>
        </p:nvSpPr>
        <p:spPr>
          <a:xfrm>
            <a:off x="531842" y="3837587"/>
            <a:ext cx="10991458" cy="8565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pPr>
            <a:r>
              <a:rPr lang="en-AU" sz="1800" b="0" dirty="0">
                <a:latin typeface="+mj-lt"/>
              </a:rPr>
              <a:t>Global Phase 2 </a:t>
            </a:r>
            <a:r>
              <a:rPr lang="en-AU" sz="1800" b="0" dirty="0" err="1">
                <a:latin typeface="+mj-lt"/>
              </a:rPr>
              <a:t>aGvHD</a:t>
            </a:r>
            <a:r>
              <a:rPr lang="en-AU" sz="1800" b="0" dirty="0">
                <a:latin typeface="+mj-lt"/>
              </a:rPr>
              <a:t> trial – first patient enrolled in March 2024</a:t>
            </a:r>
            <a:endParaRPr lang="en-AU" sz="1800" dirty="0">
              <a:latin typeface="+mj-lt"/>
            </a:endParaRPr>
          </a:p>
          <a:p>
            <a:pPr lvl="0">
              <a:lnSpc>
                <a:spcPct val="100000"/>
              </a:lnSpc>
              <a:spcBef>
                <a:spcPts val="0"/>
              </a:spcBef>
              <a:spcAft>
                <a:spcPts val="600"/>
              </a:spcAft>
            </a:pPr>
            <a:r>
              <a:rPr lang="en-AU" sz="1800" dirty="0">
                <a:latin typeface="+mj-lt"/>
              </a:rPr>
              <a:t>New kidney transplant trial approved and ready to commence</a:t>
            </a:r>
          </a:p>
        </p:txBody>
      </p:sp>
    </p:spTree>
    <p:extLst>
      <p:ext uri="{BB962C8B-B14F-4D97-AF65-F5344CB8AC3E}">
        <p14:creationId xmlns:p14="http://schemas.microsoft.com/office/powerpoint/2010/main" val="386185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AU" sz="1200"/>
          </a:p>
        </p:txBody>
      </p:sp>
      <p:grpSp>
        <p:nvGrpSpPr>
          <p:cNvPr id="5" name="Group 5"/>
          <p:cNvGrpSpPr>
            <a:grpSpLocks noChangeAspect="1"/>
          </p:cNvGrpSpPr>
          <p:nvPr/>
        </p:nvGrpSpPr>
        <p:grpSpPr>
          <a:xfrm>
            <a:off x="7738777" y="430568"/>
            <a:ext cx="4000353" cy="3984727"/>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4712" r="-24712"/>
              </a:stretch>
            </a:blipFill>
          </p:spPr>
          <p:txBody>
            <a:bodyPr/>
            <a:lstStyle/>
            <a:p>
              <a:endParaRPr lang="en-AU" sz="1200"/>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grpSp>
        <p:nvGrpSpPr>
          <p:cNvPr id="8" name="Group 8"/>
          <p:cNvGrpSpPr>
            <a:grpSpLocks noChangeAspect="1"/>
          </p:cNvGrpSpPr>
          <p:nvPr/>
        </p:nvGrpSpPr>
        <p:grpSpPr>
          <a:xfrm>
            <a:off x="8932692" y="762438"/>
            <a:ext cx="2977473" cy="296584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23" t="-20795" r="223" b="-20795"/>
              </a:stretch>
            </a:blipFill>
          </p:spPr>
          <p:txBody>
            <a:bodyPr/>
            <a:lstStyle/>
            <a:p>
              <a:endParaRPr lang="en-AU" sz="1200"/>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en-AU" sz="1200"/>
            </a:p>
          </p:txBody>
        </p:sp>
      </p:grpSp>
      <p:sp>
        <p:nvSpPr>
          <p:cNvPr id="13" name="TextBox 13"/>
          <p:cNvSpPr txBox="1"/>
          <p:nvPr/>
        </p:nvSpPr>
        <p:spPr>
          <a:xfrm>
            <a:off x="281835" y="3163313"/>
            <a:ext cx="6352230" cy="1846659"/>
          </a:xfrm>
          <a:prstGeom prst="rect">
            <a:avLst/>
          </a:prstGeom>
        </p:spPr>
        <p:txBody>
          <a:bodyPr wrap="square" lIns="0" tIns="0" rIns="0" bIns="0" rtlCol="0" anchor="t">
            <a:spAutoFit/>
          </a:bodyPr>
          <a:lstStyle/>
          <a:p>
            <a:r>
              <a:rPr lang="en-GB" sz="4000" dirty="0">
                <a:solidFill>
                  <a:srgbClr val="FFFFFF"/>
                </a:solidFill>
                <a:latin typeface="+mj-lt"/>
              </a:rPr>
              <a:t>Revolutionary iPSC-based Cymerus™ Manufacturing Platform</a:t>
            </a:r>
          </a:p>
        </p:txBody>
      </p:sp>
    </p:spTree>
    <p:extLst>
      <p:ext uri="{BB962C8B-B14F-4D97-AF65-F5344CB8AC3E}">
        <p14:creationId xmlns:p14="http://schemas.microsoft.com/office/powerpoint/2010/main" val="1855954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cell division&#10;&#10;Description automatically generated">
            <a:extLst>
              <a:ext uri="{FF2B5EF4-FFF2-40B4-BE49-F238E27FC236}">
                <a16:creationId xmlns:a16="http://schemas.microsoft.com/office/drawing/2014/main" id="{F47838CF-B254-BB6B-F2D6-06843BDA0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01" y="1306247"/>
            <a:ext cx="7088886" cy="4574286"/>
          </a:xfrm>
          <a:prstGeom prst="rect">
            <a:avLst/>
          </a:prstGeom>
        </p:spPr>
      </p:pic>
      <p:sp>
        <p:nvSpPr>
          <p:cNvPr id="2" name="Footer Placeholder 1">
            <a:extLst>
              <a:ext uri="{FF2B5EF4-FFF2-40B4-BE49-F238E27FC236}">
                <a16:creationId xmlns:a16="http://schemas.microsoft.com/office/drawing/2014/main" id="{76442637-4945-42DE-9211-26385480740F}"/>
              </a:ext>
            </a:extLst>
          </p:cNvPr>
          <p:cNvSpPr>
            <a:spLocks noGrp="1"/>
          </p:cNvSpPr>
          <p:nvPr>
            <p:ph type="ftr" sz="quarter" idx="23"/>
          </p:nvPr>
        </p:nvSpPr>
        <p:spPr>
          <a:xfrm>
            <a:off x="3088270" y="6289263"/>
            <a:ext cx="4457518" cy="479211"/>
          </a:xfrm>
        </p:spPr>
        <p:txBody>
          <a:bodyPr/>
          <a:lstStyle/>
          <a:p>
            <a:pPr marL="228600" indent="-228600">
              <a:buAutoNum type="arabicPeriod"/>
            </a:pPr>
            <a:endParaRPr lang="en-AU" sz="900" dirty="0">
              <a:solidFill>
                <a:schemeClr val="tx1"/>
              </a:solidFill>
              <a:latin typeface="+mj-lt"/>
            </a:endParaRPr>
          </a:p>
          <a:p>
            <a:pPr marL="228600" indent="-228600">
              <a:buAutoNum type="arabicPeriod"/>
            </a:pPr>
            <a:endParaRPr lang="en-AU" sz="900" dirty="0">
              <a:solidFill>
                <a:schemeClr val="tx1"/>
              </a:solidFill>
              <a:latin typeface="+mj-lt"/>
            </a:endParaRPr>
          </a:p>
          <a:p>
            <a:pPr marL="228600" indent="-228600">
              <a:buAutoNum type="arabicPeriod"/>
            </a:pPr>
            <a:endParaRPr lang="en-AU" sz="900" dirty="0">
              <a:solidFill>
                <a:schemeClr val="tx1"/>
              </a:solidFill>
              <a:latin typeface="+mj-lt"/>
            </a:endParaRPr>
          </a:p>
          <a:p>
            <a:pPr marL="228600" indent="-228600">
              <a:buAutoNum type="arabicPeriod"/>
            </a:pPr>
            <a:endParaRPr lang="en-AU" sz="900" dirty="0">
              <a:solidFill>
                <a:schemeClr val="tx1"/>
              </a:solidFill>
              <a:latin typeface="+mj-lt"/>
            </a:endParaRPr>
          </a:p>
          <a:p>
            <a:pPr marL="228600" indent="-228600">
              <a:buAutoNum type="arabicPeriod"/>
            </a:pPr>
            <a:endParaRPr lang="en-AU" sz="900" dirty="0">
              <a:solidFill>
                <a:schemeClr val="tx1"/>
              </a:solidFill>
              <a:latin typeface="+mj-lt"/>
            </a:endParaRPr>
          </a:p>
          <a:p>
            <a:pPr marL="228600" indent="-228600">
              <a:buAutoNum type="arabicPeriod"/>
            </a:pPr>
            <a:r>
              <a:rPr lang="en-AU" sz="900" dirty="0">
                <a:solidFill>
                  <a:schemeClr val="tx1"/>
                </a:solidFill>
                <a:latin typeface="+mj-lt"/>
              </a:rPr>
              <a:t>Also known as mesenchymal stromal cells</a:t>
            </a:r>
          </a:p>
          <a:p>
            <a:pPr marL="228600" indent="-228600">
              <a:buAutoNum type="arabicPeriod"/>
            </a:pPr>
            <a:r>
              <a:rPr lang="en-AU" sz="900" dirty="0">
                <a:solidFill>
                  <a:schemeClr val="tx1"/>
                </a:solidFill>
                <a:latin typeface="+mj-lt"/>
              </a:rPr>
              <a:t>Kelly and </a:t>
            </a:r>
            <a:r>
              <a:rPr lang="en-AU" sz="900" dirty="0" err="1">
                <a:solidFill>
                  <a:schemeClr val="tx1"/>
                </a:solidFill>
                <a:latin typeface="+mj-lt"/>
              </a:rPr>
              <a:t>Rasko</a:t>
            </a:r>
            <a:r>
              <a:rPr lang="en-AU" sz="900" dirty="0">
                <a:solidFill>
                  <a:schemeClr val="tx1"/>
                </a:solidFill>
                <a:latin typeface="+mj-lt"/>
              </a:rPr>
              <a:t>, Front. Immunol. 12:761616 (2021)</a:t>
            </a:r>
          </a:p>
          <a:p>
            <a:pPr marL="228600" indent="-228600">
              <a:buAutoNum type="arabicPeriod"/>
            </a:pPr>
            <a:r>
              <a:rPr lang="en-AU" sz="900" dirty="0" err="1">
                <a:solidFill>
                  <a:schemeClr val="tx1"/>
                </a:solidFill>
                <a:latin typeface="+mj-lt"/>
              </a:rPr>
              <a:t>Sarsenova</a:t>
            </a:r>
            <a:r>
              <a:rPr lang="en-AU" sz="900" dirty="0">
                <a:solidFill>
                  <a:schemeClr val="tx1"/>
                </a:solidFill>
                <a:latin typeface="+mj-lt"/>
              </a:rPr>
              <a:t> et al, Front. Immunol.13:1010399 (2022)</a:t>
            </a:r>
          </a:p>
        </p:txBody>
      </p:sp>
      <p:sp>
        <p:nvSpPr>
          <p:cNvPr id="4" name="Slide Number Placeholder 3">
            <a:extLst>
              <a:ext uri="{FF2B5EF4-FFF2-40B4-BE49-F238E27FC236}">
                <a16:creationId xmlns:a16="http://schemas.microsoft.com/office/drawing/2014/main" id="{F668E94C-CF47-4730-A144-50AE3611BEBB}"/>
              </a:ext>
            </a:extLst>
          </p:cNvPr>
          <p:cNvSpPr>
            <a:spLocks noGrp="1"/>
          </p:cNvSpPr>
          <p:nvPr>
            <p:ph type="sldNum" sz="quarter" idx="4"/>
          </p:nvPr>
        </p:nvSpPr>
        <p:spPr/>
        <p:txBody>
          <a:bodyPr/>
          <a:lstStyle/>
          <a:p>
            <a:fld id="{32B5847F-0DEA-465B-90AF-23B6124160AE}" type="slidenum">
              <a:rPr lang="en-AU" smtClean="0"/>
              <a:pPr/>
              <a:t>6</a:t>
            </a:fld>
            <a:endParaRPr lang="en-AU"/>
          </a:p>
        </p:txBody>
      </p:sp>
      <p:sp>
        <p:nvSpPr>
          <p:cNvPr id="5" name="Title 4">
            <a:extLst>
              <a:ext uri="{FF2B5EF4-FFF2-40B4-BE49-F238E27FC236}">
                <a16:creationId xmlns:a16="http://schemas.microsoft.com/office/drawing/2014/main" id="{4C5A1A33-B8CC-4C73-97B1-CAC3E677E6BC}"/>
              </a:ext>
            </a:extLst>
          </p:cNvPr>
          <p:cNvSpPr>
            <a:spLocks noGrp="1"/>
          </p:cNvSpPr>
          <p:nvPr>
            <p:ph type="title"/>
          </p:nvPr>
        </p:nvSpPr>
        <p:spPr>
          <a:xfrm>
            <a:off x="407987" y="168103"/>
            <a:ext cx="11376025" cy="727972"/>
          </a:xfrm>
        </p:spPr>
        <p:txBody>
          <a:bodyPr vert="horz"/>
          <a:lstStyle/>
          <a:p>
            <a:pPr>
              <a:lnSpc>
                <a:spcPct val="100000"/>
              </a:lnSpc>
            </a:pPr>
            <a:r>
              <a:rPr lang="en-AU" sz="4600" noProof="0" dirty="0">
                <a:solidFill>
                  <a:schemeClr val="accent5"/>
                </a:solidFill>
              </a:rPr>
              <a:t>Therapeutic potential of MSCs</a:t>
            </a:r>
            <a:endParaRPr lang="en-AU" sz="4600" b="0" noProof="0" dirty="0">
              <a:solidFill>
                <a:schemeClr val="accent5"/>
              </a:solidFill>
            </a:endParaRPr>
          </a:p>
        </p:txBody>
      </p:sp>
      <p:sp>
        <p:nvSpPr>
          <p:cNvPr id="3" name="Content Placeholder 5">
            <a:extLst>
              <a:ext uri="{FF2B5EF4-FFF2-40B4-BE49-F238E27FC236}">
                <a16:creationId xmlns:a16="http://schemas.microsoft.com/office/drawing/2014/main" id="{83F6626F-DB5A-740F-AAD6-72A7EB1D0381}"/>
              </a:ext>
            </a:extLst>
          </p:cNvPr>
          <p:cNvSpPr>
            <a:spLocks noGrp="1"/>
          </p:cNvSpPr>
          <p:nvPr>
            <p:ph sz="quarter" idx="15"/>
          </p:nvPr>
        </p:nvSpPr>
        <p:spPr>
          <a:xfrm>
            <a:off x="7173887" y="1101013"/>
            <a:ext cx="4610126" cy="4994987"/>
          </a:xfrm>
          <a:solidFill>
            <a:schemeClr val="bg1">
              <a:lumMod val="95000"/>
            </a:schemeClr>
          </a:solidFill>
          <a:ln>
            <a:solidFill>
              <a:schemeClr val="accent4"/>
            </a:solidFill>
          </a:ln>
        </p:spPr>
        <p:txBody>
          <a:bodyPr lIns="288000" tIns="108000" rIns="360000" bIns="108000" anchor="ctr"/>
          <a:lstStyle/>
          <a:p>
            <a:pPr marL="0" indent="0">
              <a:lnSpc>
                <a:spcPct val="100000"/>
              </a:lnSpc>
              <a:buNone/>
            </a:pPr>
            <a:r>
              <a:rPr lang="en-AU" sz="1800" b="1" noProof="0" dirty="0">
                <a:solidFill>
                  <a:schemeClr val="tx1"/>
                </a:solidFill>
                <a:latin typeface="+mj-lt"/>
              </a:rPr>
              <a:t>Mesenchymal stem cells</a:t>
            </a:r>
            <a:r>
              <a:rPr lang="en-AU" sz="1800" baseline="40000" noProof="0" dirty="0">
                <a:solidFill>
                  <a:schemeClr val="tx1"/>
                </a:solidFill>
                <a:latin typeface="+mj-lt"/>
              </a:rPr>
              <a:t>1</a:t>
            </a:r>
            <a:r>
              <a:rPr lang="en-AU" sz="1800" b="1" noProof="0" dirty="0">
                <a:solidFill>
                  <a:schemeClr val="tx1"/>
                </a:solidFill>
                <a:latin typeface="+mj-lt"/>
              </a:rPr>
              <a:t> (MSCs):</a:t>
            </a:r>
          </a:p>
          <a:p>
            <a:pPr>
              <a:lnSpc>
                <a:spcPct val="100000"/>
              </a:lnSpc>
            </a:pPr>
            <a:r>
              <a:rPr lang="en-US" sz="1800" dirty="0">
                <a:solidFill>
                  <a:schemeClr val="tx1"/>
                </a:solidFill>
                <a:latin typeface="+mj-lt"/>
              </a:rPr>
              <a:t>Promote an </a:t>
            </a:r>
            <a:r>
              <a:rPr lang="en-US" sz="1800" b="1" dirty="0">
                <a:solidFill>
                  <a:schemeClr val="tx1"/>
                </a:solidFill>
                <a:latin typeface="+mj-lt"/>
              </a:rPr>
              <a:t>immunomodulatory</a:t>
            </a:r>
            <a:r>
              <a:rPr lang="en-US" sz="1800" dirty="0">
                <a:solidFill>
                  <a:schemeClr val="tx1"/>
                </a:solidFill>
                <a:latin typeface="+mj-lt"/>
              </a:rPr>
              <a:t> environment</a:t>
            </a:r>
            <a:r>
              <a:rPr lang="en-AU" sz="1800" baseline="40000" noProof="0" dirty="0">
                <a:solidFill>
                  <a:schemeClr val="tx1"/>
                </a:solidFill>
                <a:latin typeface="+mj-lt"/>
              </a:rPr>
              <a:t>2</a:t>
            </a:r>
            <a:endParaRPr lang="en-AU" sz="1800" noProof="0" dirty="0">
              <a:solidFill>
                <a:schemeClr val="tx1"/>
              </a:solidFill>
              <a:latin typeface="+mj-lt"/>
            </a:endParaRPr>
          </a:p>
          <a:p>
            <a:pPr>
              <a:lnSpc>
                <a:spcPct val="100000"/>
              </a:lnSpc>
            </a:pPr>
            <a:r>
              <a:rPr lang="en-AU" sz="1800" dirty="0">
                <a:solidFill>
                  <a:schemeClr val="tx1"/>
                </a:solidFill>
                <a:latin typeface="+mj-lt"/>
              </a:rPr>
              <a:t>T</a:t>
            </a:r>
            <a:r>
              <a:rPr lang="en-AU" sz="1800" noProof="0" dirty="0">
                <a:solidFill>
                  <a:schemeClr val="tx1"/>
                </a:solidFill>
                <a:latin typeface="+mj-lt"/>
              </a:rPr>
              <a:t>he “sensor and switcher of the immune system”</a:t>
            </a:r>
            <a:r>
              <a:rPr lang="en-AU" sz="1800" baseline="40000" noProof="0" dirty="0">
                <a:solidFill>
                  <a:schemeClr val="tx1"/>
                </a:solidFill>
                <a:latin typeface="+mj-lt"/>
              </a:rPr>
              <a:t>3</a:t>
            </a:r>
          </a:p>
          <a:p>
            <a:pPr>
              <a:lnSpc>
                <a:spcPct val="100000"/>
              </a:lnSpc>
            </a:pPr>
            <a:r>
              <a:rPr lang="en-AU" sz="1800" dirty="0">
                <a:solidFill>
                  <a:schemeClr val="tx1"/>
                </a:solidFill>
                <a:latin typeface="+mj-lt"/>
              </a:rPr>
              <a:t>Promote </a:t>
            </a:r>
            <a:r>
              <a:rPr lang="en-AU" sz="1800" b="1" dirty="0">
                <a:solidFill>
                  <a:schemeClr val="tx1"/>
                </a:solidFill>
                <a:latin typeface="+mj-lt"/>
              </a:rPr>
              <a:t>tissue repair </a:t>
            </a:r>
            <a:r>
              <a:rPr lang="en-AU" sz="1800" dirty="0">
                <a:solidFill>
                  <a:schemeClr val="tx1"/>
                </a:solidFill>
                <a:latin typeface="+mj-lt"/>
              </a:rPr>
              <a:t>and </a:t>
            </a:r>
            <a:r>
              <a:rPr lang="en-AU" sz="1800" b="1" dirty="0">
                <a:solidFill>
                  <a:schemeClr val="tx1"/>
                </a:solidFill>
                <a:latin typeface="+mj-lt"/>
              </a:rPr>
              <a:t>regeneration</a:t>
            </a:r>
            <a:endParaRPr lang="en-AU" sz="1800" b="1" noProof="0" dirty="0">
              <a:solidFill>
                <a:schemeClr val="tx1"/>
              </a:solidFill>
              <a:latin typeface="+mj-lt"/>
            </a:endParaRPr>
          </a:p>
          <a:p>
            <a:pPr>
              <a:lnSpc>
                <a:spcPct val="100000"/>
              </a:lnSpc>
            </a:pPr>
            <a:r>
              <a:rPr lang="en-AU" sz="1800" dirty="0">
                <a:solidFill>
                  <a:schemeClr val="tx1"/>
                </a:solidFill>
                <a:latin typeface="+mj-lt"/>
              </a:rPr>
              <a:t>Can be used </a:t>
            </a:r>
            <a:r>
              <a:rPr lang="en-AU" sz="1800" b="1" dirty="0">
                <a:solidFill>
                  <a:schemeClr val="tx1"/>
                </a:solidFill>
                <a:latin typeface="+mj-lt"/>
              </a:rPr>
              <a:t>without </a:t>
            </a:r>
            <a:r>
              <a:rPr lang="en-AU" sz="1800" dirty="0">
                <a:solidFill>
                  <a:schemeClr val="tx1"/>
                </a:solidFill>
                <a:latin typeface="+mj-lt"/>
              </a:rPr>
              <a:t>matching donors to recipients</a:t>
            </a:r>
          </a:p>
          <a:p>
            <a:pPr>
              <a:lnSpc>
                <a:spcPct val="100000"/>
              </a:lnSpc>
            </a:pPr>
            <a:r>
              <a:rPr lang="en-AU" sz="1800" dirty="0">
                <a:solidFill>
                  <a:schemeClr val="tx1"/>
                </a:solidFill>
                <a:latin typeface="+mj-lt"/>
              </a:rPr>
              <a:t>Can be </a:t>
            </a:r>
            <a:r>
              <a:rPr lang="en-AU" sz="1800" b="1" dirty="0">
                <a:solidFill>
                  <a:schemeClr val="tx1"/>
                </a:solidFill>
                <a:latin typeface="+mj-lt"/>
              </a:rPr>
              <a:t>engineered</a:t>
            </a:r>
            <a:r>
              <a:rPr lang="en-AU" sz="1800" dirty="0">
                <a:solidFill>
                  <a:schemeClr val="tx1"/>
                </a:solidFill>
                <a:latin typeface="+mj-lt"/>
              </a:rPr>
              <a:t> to express other functional/therapeutic molecules</a:t>
            </a:r>
          </a:p>
          <a:p>
            <a:pPr>
              <a:lnSpc>
                <a:spcPct val="100000"/>
              </a:lnSpc>
            </a:pPr>
            <a:r>
              <a:rPr lang="en-AU" sz="1800" dirty="0">
                <a:solidFill>
                  <a:schemeClr val="tx1"/>
                </a:solidFill>
                <a:latin typeface="+mj-lt"/>
              </a:rPr>
              <a:t>However, with conventional manufacturing methods, there are </a:t>
            </a:r>
            <a:r>
              <a:rPr lang="en-GB" sz="1800" dirty="0">
                <a:solidFill>
                  <a:schemeClr val="tx1"/>
                </a:solidFill>
                <a:latin typeface="+mj-lt"/>
              </a:rPr>
              <a:t>consistency, potency and scalability</a:t>
            </a:r>
            <a:r>
              <a:rPr lang="en-AU" sz="1800" dirty="0">
                <a:solidFill>
                  <a:schemeClr val="tx1"/>
                </a:solidFill>
                <a:latin typeface="+mj-lt"/>
              </a:rPr>
              <a:t> </a:t>
            </a:r>
            <a:r>
              <a:rPr lang="en-GB" sz="1800" dirty="0">
                <a:solidFill>
                  <a:schemeClr val="tx1"/>
                </a:solidFill>
                <a:latin typeface="+mj-lt"/>
              </a:rPr>
              <a:t>challenges</a:t>
            </a:r>
            <a:endParaRPr lang="en-AU" sz="1800" dirty="0">
              <a:solidFill>
                <a:schemeClr val="tx1"/>
              </a:solidFill>
              <a:latin typeface="+mj-lt"/>
            </a:endParaRPr>
          </a:p>
        </p:txBody>
      </p:sp>
    </p:spTree>
    <p:extLst>
      <p:ext uri="{BB962C8B-B14F-4D97-AF65-F5344CB8AC3E}">
        <p14:creationId xmlns:p14="http://schemas.microsoft.com/office/powerpoint/2010/main" val="2018706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AF1D2F-D256-4EFB-A558-B290BAFAB72F}"/>
              </a:ext>
            </a:extLst>
          </p:cNvPr>
          <p:cNvSpPr>
            <a:spLocks noGrp="1"/>
          </p:cNvSpPr>
          <p:nvPr>
            <p:ph type="sldNum" sz="quarter" idx="4"/>
          </p:nvPr>
        </p:nvSpPr>
        <p:spPr/>
        <p:txBody>
          <a:bodyPr/>
          <a:lstStyle/>
          <a:p>
            <a:fld id="{32B5847F-0DEA-465B-90AF-23B6124160AE}" type="slidenum">
              <a:rPr lang="en-AU" smtClean="0"/>
              <a:pPr/>
              <a:t>7</a:t>
            </a:fld>
            <a:endParaRPr lang="en-AU" dirty="0"/>
          </a:p>
        </p:txBody>
      </p:sp>
      <p:grpSp>
        <p:nvGrpSpPr>
          <p:cNvPr id="56" name="Group 55">
            <a:extLst>
              <a:ext uri="{FF2B5EF4-FFF2-40B4-BE49-F238E27FC236}">
                <a16:creationId xmlns:a16="http://schemas.microsoft.com/office/drawing/2014/main" id="{0D3D38D7-1F17-4839-AA89-698EF228FC35}"/>
              </a:ext>
            </a:extLst>
          </p:cNvPr>
          <p:cNvGrpSpPr/>
          <p:nvPr/>
        </p:nvGrpSpPr>
        <p:grpSpPr>
          <a:xfrm>
            <a:off x="714726" y="3684686"/>
            <a:ext cx="217972" cy="353963"/>
            <a:chOff x="3390900" y="1185863"/>
            <a:chExt cx="368300" cy="508000"/>
          </a:xfrm>
          <a:solidFill>
            <a:schemeClr val="bg1"/>
          </a:solidFill>
        </p:grpSpPr>
        <p:sp>
          <p:nvSpPr>
            <p:cNvPr id="57" name="Freeform 198">
              <a:extLst>
                <a:ext uri="{FF2B5EF4-FFF2-40B4-BE49-F238E27FC236}">
                  <a16:creationId xmlns:a16="http://schemas.microsoft.com/office/drawing/2014/main" id="{72483937-5B0E-4AFF-8EB2-1B2092E371EB}"/>
                </a:ext>
              </a:extLst>
            </p:cNvPr>
            <p:cNvSpPr>
              <a:spLocks noEditPoints="1"/>
            </p:cNvSpPr>
            <p:nvPr/>
          </p:nvSpPr>
          <p:spPr bwMode="auto">
            <a:xfrm>
              <a:off x="3390900" y="1185863"/>
              <a:ext cx="368300" cy="508000"/>
            </a:xfrm>
            <a:custGeom>
              <a:avLst/>
              <a:gdLst>
                <a:gd name="T0" fmla="*/ 171 w 173"/>
                <a:gd name="T1" fmla="*/ 211 h 238"/>
                <a:gd name="T2" fmla="*/ 124 w 173"/>
                <a:gd name="T3" fmla="*/ 85 h 238"/>
                <a:gd name="T4" fmla="*/ 124 w 173"/>
                <a:gd name="T5" fmla="*/ 45 h 238"/>
                <a:gd name="T6" fmla="*/ 139 w 173"/>
                <a:gd name="T7" fmla="*/ 26 h 238"/>
                <a:gd name="T8" fmla="*/ 139 w 173"/>
                <a:gd name="T9" fmla="*/ 20 h 238"/>
                <a:gd name="T10" fmla="*/ 119 w 173"/>
                <a:gd name="T11" fmla="*/ 0 h 238"/>
                <a:gd name="T12" fmla="*/ 53 w 173"/>
                <a:gd name="T13" fmla="*/ 0 h 238"/>
                <a:gd name="T14" fmla="*/ 34 w 173"/>
                <a:gd name="T15" fmla="*/ 20 h 238"/>
                <a:gd name="T16" fmla="*/ 34 w 173"/>
                <a:gd name="T17" fmla="*/ 26 h 238"/>
                <a:gd name="T18" fmla="*/ 49 w 173"/>
                <a:gd name="T19" fmla="*/ 45 h 238"/>
                <a:gd name="T20" fmla="*/ 49 w 173"/>
                <a:gd name="T21" fmla="*/ 85 h 238"/>
                <a:gd name="T22" fmla="*/ 2 w 173"/>
                <a:gd name="T23" fmla="*/ 211 h 238"/>
                <a:gd name="T24" fmla="*/ 4 w 173"/>
                <a:gd name="T25" fmla="*/ 229 h 238"/>
                <a:gd name="T26" fmla="*/ 21 w 173"/>
                <a:gd name="T27" fmla="*/ 238 h 238"/>
                <a:gd name="T28" fmla="*/ 152 w 173"/>
                <a:gd name="T29" fmla="*/ 238 h 238"/>
                <a:gd name="T30" fmla="*/ 169 w 173"/>
                <a:gd name="T31" fmla="*/ 229 h 238"/>
                <a:gd name="T32" fmla="*/ 171 w 173"/>
                <a:gd name="T33" fmla="*/ 211 h 238"/>
                <a:gd name="T34" fmla="*/ 58 w 173"/>
                <a:gd name="T35" fmla="*/ 87 h 238"/>
                <a:gd name="T36" fmla="*/ 58 w 173"/>
                <a:gd name="T37" fmla="*/ 85 h 238"/>
                <a:gd name="T38" fmla="*/ 58 w 173"/>
                <a:gd name="T39" fmla="*/ 41 h 238"/>
                <a:gd name="T40" fmla="*/ 53 w 173"/>
                <a:gd name="T41" fmla="*/ 36 h 238"/>
                <a:gd name="T42" fmla="*/ 43 w 173"/>
                <a:gd name="T43" fmla="*/ 26 h 238"/>
                <a:gd name="T44" fmla="*/ 43 w 173"/>
                <a:gd name="T45" fmla="*/ 20 h 238"/>
                <a:gd name="T46" fmla="*/ 53 w 173"/>
                <a:gd name="T47" fmla="*/ 10 h 238"/>
                <a:gd name="T48" fmla="*/ 119 w 173"/>
                <a:gd name="T49" fmla="*/ 10 h 238"/>
                <a:gd name="T50" fmla="*/ 129 w 173"/>
                <a:gd name="T51" fmla="*/ 20 h 238"/>
                <a:gd name="T52" fmla="*/ 129 w 173"/>
                <a:gd name="T53" fmla="*/ 26 h 238"/>
                <a:gd name="T54" fmla="*/ 119 w 173"/>
                <a:gd name="T55" fmla="*/ 36 h 238"/>
                <a:gd name="T56" fmla="*/ 114 w 173"/>
                <a:gd name="T57" fmla="*/ 41 h 238"/>
                <a:gd name="T58" fmla="*/ 114 w 173"/>
                <a:gd name="T59" fmla="*/ 85 h 238"/>
                <a:gd name="T60" fmla="*/ 115 w 173"/>
                <a:gd name="T61" fmla="*/ 87 h 238"/>
                <a:gd name="T62" fmla="*/ 131 w 173"/>
                <a:gd name="T63" fmla="*/ 130 h 238"/>
                <a:gd name="T64" fmla="*/ 40 w 173"/>
                <a:gd name="T65" fmla="*/ 136 h 238"/>
                <a:gd name="T66" fmla="*/ 58 w 173"/>
                <a:gd name="T67" fmla="*/ 87 h 238"/>
                <a:gd name="T68" fmla="*/ 161 w 173"/>
                <a:gd name="T69" fmla="*/ 224 h 238"/>
                <a:gd name="T70" fmla="*/ 152 w 173"/>
                <a:gd name="T71" fmla="*/ 228 h 238"/>
                <a:gd name="T72" fmla="*/ 21 w 173"/>
                <a:gd name="T73" fmla="*/ 228 h 238"/>
                <a:gd name="T74" fmla="*/ 12 w 173"/>
                <a:gd name="T75" fmla="*/ 224 h 238"/>
                <a:gd name="T76" fmla="*/ 11 w 173"/>
                <a:gd name="T77" fmla="*/ 214 h 238"/>
                <a:gd name="T78" fmla="*/ 36 w 173"/>
                <a:gd name="T79" fmla="*/ 146 h 238"/>
                <a:gd name="T80" fmla="*/ 53 w 173"/>
                <a:gd name="T81" fmla="*/ 146 h 238"/>
                <a:gd name="T82" fmla="*/ 134 w 173"/>
                <a:gd name="T83" fmla="*/ 139 h 238"/>
                <a:gd name="T84" fmla="*/ 162 w 173"/>
                <a:gd name="T85" fmla="*/ 214 h 238"/>
                <a:gd name="T86" fmla="*/ 161 w 173"/>
                <a:gd name="T87" fmla="*/ 2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 h="238">
                  <a:moveTo>
                    <a:pt x="171" y="211"/>
                  </a:moveTo>
                  <a:cubicBezTo>
                    <a:pt x="124" y="85"/>
                    <a:pt x="124" y="85"/>
                    <a:pt x="124" y="85"/>
                  </a:cubicBezTo>
                  <a:cubicBezTo>
                    <a:pt x="124" y="45"/>
                    <a:pt x="124" y="45"/>
                    <a:pt x="124" y="45"/>
                  </a:cubicBezTo>
                  <a:cubicBezTo>
                    <a:pt x="133" y="43"/>
                    <a:pt x="139" y="35"/>
                    <a:pt x="139" y="26"/>
                  </a:cubicBezTo>
                  <a:cubicBezTo>
                    <a:pt x="139" y="20"/>
                    <a:pt x="139" y="20"/>
                    <a:pt x="139" y="20"/>
                  </a:cubicBezTo>
                  <a:cubicBezTo>
                    <a:pt x="139" y="9"/>
                    <a:pt x="130" y="0"/>
                    <a:pt x="119" y="0"/>
                  </a:cubicBezTo>
                  <a:cubicBezTo>
                    <a:pt x="53" y="0"/>
                    <a:pt x="53" y="0"/>
                    <a:pt x="53" y="0"/>
                  </a:cubicBezTo>
                  <a:cubicBezTo>
                    <a:pt x="42" y="0"/>
                    <a:pt x="34" y="9"/>
                    <a:pt x="34" y="20"/>
                  </a:cubicBezTo>
                  <a:cubicBezTo>
                    <a:pt x="34" y="26"/>
                    <a:pt x="34" y="26"/>
                    <a:pt x="34" y="26"/>
                  </a:cubicBezTo>
                  <a:cubicBezTo>
                    <a:pt x="34" y="35"/>
                    <a:pt x="40" y="43"/>
                    <a:pt x="49" y="45"/>
                  </a:cubicBezTo>
                  <a:cubicBezTo>
                    <a:pt x="49" y="85"/>
                    <a:pt x="49" y="85"/>
                    <a:pt x="49" y="85"/>
                  </a:cubicBezTo>
                  <a:cubicBezTo>
                    <a:pt x="2" y="211"/>
                    <a:pt x="2" y="211"/>
                    <a:pt x="2" y="211"/>
                  </a:cubicBezTo>
                  <a:cubicBezTo>
                    <a:pt x="0" y="217"/>
                    <a:pt x="0" y="224"/>
                    <a:pt x="4" y="229"/>
                  </a:cubicBezTo>
                  <a:cubicBezTo>
                    <a:pt x="8" y="235"/>
                    <a:pt x="14" y="238"/>
                    <a:pt x="21" y="238"/>
                  </a:cubicBezTo>
                  <a:cubicBezTo>
                    <a:pt x="152" y="238"/>
                    <a:pt x="152" y="238"/>
                    <a:pt x="152" y="238"/>
                  </a:cubicBezTo>
                  <a:cubicBezTo>
                    <a:pt x="159" y="238"/>
                    <a:pt x="165" y="235"/>
                    <a:pt x="169" y="229"/>
                  </a:cubicBezTo>
                  <a:cubicBezTo>
                    <a:pt x="172" y="224"/>
                    <a:pt x="173" y="217"/>
                    <a:pt x="171" y="211"/>
                  </a:cubicBezTo>
                  <a:close/>
                  <a:moveTo>
                    <a:pt x="58" y="87"/>
                  </a:moveTo>
                  <a:cubicBezTo>
                    <a:pt x="58" y="87"/>
                    <a:pt x="58" y="86"/>
                    <a:pt x="58" y="85"/>
                  </a:cubicBezTo>
                  <a:cubicBezTo>
                    <a:pt x="58" y="41"/>
                    <a:pt x="58" y="41"/>
                    <a:pt x="58" y="41"/>
                  </a:cubicBezTo>
                  <a:cubicBezTo>
                    <a:pt x="58" y="38"/>
                    <a:pt x="56" y="36"/>
                    <a:pt x="53" y="36"/>
                  </a:cubicBezTo>
                  <a:cubicBezTo>
                    <a:pt x="48" y="36"/>
                    <a:pt x="43" y="31"/>
                    <a:pt x="43" y="26"/>
                  </a:cubicBezTo>
                  <a:cubicBezTo>
                    <a:pt x="43" y="20"/>
                    <a:pt x="43" y="20"/>
                    <a:pt x="43" y="20"/>
                  </a:cubicBezTo>
                  <a:cubicBezTo>
                    <a:pt x="43" y="14"/>
                    <a:pt x="48" y="10"/>
                    <a:pt x="53" y="10"/>
                  </a:cubicBezTo>
                  <a:cubicBezTo>
                    <a:pt x="119" y="10"/>
                    <a:pt x="119" y="10"/>
                    <a:pt x="119" y="10"/>
                  </a:cubicBezTo>
                  <a:cubicBezTo>
                    <a:pt x="125" y="10"/>
                    <a:pt x="129" y="14"/>
                    <a:pt x="129" y="20"/>
                  </a:cubicBezTo>
                  <a:cubicBezTo>
                    <a:pt x="129" y="26"/>
                    <a:pt x="129" y="26"/>
                    <a:pt x="129" y="26"/>
                  </a:cubicBezTo>
                  <a:cubicBezTo>
                    <a:pt x="129" y="31"/>
                    <a:pt x="125" y="36"/>
                    <a:pt x="119" y="36"/>
                  </a:cubicBezTo>
                  <a:cubicBezTo>
                    <a:pt x="117" y="36"/>
                    <a:pt x="114" y="38"/>
                    <a:pt x="114" y="41"/>
                  </a:cubicBezTo>
                  <a:cubicBezTo>
                    <a:pt x="114" y="85"/>
                    <a:pt x="114" y="85"/>
                    <a:pt x="114" y="85"/>
                  </a:cubicBezTo>
                  <a:cubicBezTo>
                    <a:pt x="114" y="86"/>
                    <a:pt x="115" y="87"/>
                    <a:pt x="115" y="87"/>
                  </a:cubicBezTo>
                  <a:cubicBezTo>
                    <a:pt x="131" y="130"/>
                    <a:pt x="131" y="130"/>
                    <a:pt x="131" y="130"/>
                  </a:cubicBezTo>
                  <a:cubicBezTo>
                    <a:pt x="124" y="135"/>
                    <a:pt x="80" y="137"/>
                    <a:pt x="40" y="136"/>
                  </a:cubicBezTo>
                  <a:lnTo>
                    <a:pt x="58" y="87"/>
                  </a:lnTo>
                  <a:close/>
                  <a:moveTo>
                    <a:pt x="161" y="224"/>
                  </a:moveTo>
                  <a:cubicBezTo>
                    <a:pt x="159" y="227"/>
                    <a:pt x="156" y="228"/>
                    <a:pt x="152" y="228"/>
                  </a:cubicBezTo>
                  <a:cubicBezTo>
                    <a:pt x="21" y="228"/>
                    <a:pt x="21" y="228"/>
                    <a:pt x="21" y="228"/>
                  </a:cubicBezTo>
                  <a:cubicBezTo>
                    <a:pt x="17" y="228"/>
                    <a:pt x="14" y="227"/>
                    <a:pt x="12" y="224"/>
                  </a:cubicBezTo>
                  <a:cubicBezTo>
                    <a:pt x="10" y="221"/>
                    <a:pt x="10" y="217"/>
                    <a:pt x="11" y="214"/>
                  </a:cubicBezTo>
                  <a:cubicBezTo>
                    <a:pt x="36" y="146"/>
                    <a:pt x="36" y="146"/>
                    <a:pt x="36" y="146"/>
                  </a:cubicBezTo>
                  <a:cubicBezTo>
                    <a:pt x="41" y="146"/>
                    <a:pt x="46" y="146"/>
                    <a:pt x="53" y="146"/>
                  </a:cubicBezTo>
                  <a:cubicBezTo>
                    <a:pt x="80" y="146"/>
                    <a:pt x="120" y="145"/>
                    <a:pt x="134" y="139"/>
                  </a:cubicBezTo>
                  <a:cubicBezTo>
                    <a:pt x="162" y="214"/>
                    <a:pt x="162" y="214"/>
                    <a:pt x="162" y="214"/>
                  </a:cubicBezTo>
                  <a:cubicBezTo>
                    <a:pt x="163" y="217"/>
                    <a:pt x="162" y="221"/>
                    <a:pt x="161" y="2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84221">
                <a:defRPr/>
              </a:pPr>
              <a:endParaRPr lang="en-AU" sz="2332" dirty="0">
                <a:solidFill>
                  <a:srgbClr val="5C5C5C"/>
                </a:solidFill>
                <a:latin typeface="Calibri" panose="020F0502020204030204"/>
              </a:endParaRPr>
            </a:p>
          </p:txBody>
        </p:sp>
        <p:sp>
          <p:nvSpPr>
            <p:cNvPr id="58" name="Freeform 199">
              <a:extLst>
                <a:ext uri="{FF2B5EF4-FFF2-40B4-BE49-F238E27FC236}">
                  <a16:creationId xmlns:a16="http://schemas.microsoft.com/office/drawing/2014/main" id="{C4ED6D0C-2206-4B83-B40C-A0661B144D05}"/>
                </a:ext>
              </a:extLst>
            </p:cNvPr>
            <p:cNvSpPr>
              <a:spLocks noEditPoints="1"/>
            </p:cNvSpPr>
            <p:nvPr/>
          </p:nvSpPr>
          <p:spPr bwMode="auto">
            <a:xfrm>
              <a:off x="3481388" y="1514475"/>
              <a:ext cx="71438" cy="69850"/>
            </a:xfrm>
            <a:custGeom>
              <a:avLst/>
              <a:gdLst>
                <a:gd name="T0" fmla="*/ 16 w 33"/>
                <a:gd name="T1" fmla="*/ 0 h 33"/>
                <a:gd name="T2" fmla="*/ 0 w 33"/>
                <a:gd name="T3" fmla="*/ 16 h 33"/>
                <a:gd name="T4" fmla="*/ 16 w 33"/>
                <a:gd name="T5" fmla="*/ 33 h 33"/>
                <a:gd name="T6" fmla="*/ 33 w 33"/>
                <a:gd name="T7" fmla="*/ 16 h 33"/>
                <a:gd name="T8" fmla="*/ 16 w 33"/>
                <a:gd name="T9" fmla="*/ 0 h 33"/>
                <a:gd name="T10" fmla="*/ 16 w 33"/>
                <a:gd name="T11" fmla="*/ 24 h 33"/>
                <a:gd name="T12" fmla="*/ 9 w 33"/>
                <a:gd name="T13" fmla="*/ 16 h 33"/>
                <a:gd name="T14" fmla="*/ 16 w 33"/>
                <a:gd name="T15" fmla="*/ 9 h 33"/>
                <a:gd name="T16" fmla="*/ 23 w 33"/>
                <a:gd name="T17" fmla="*/ 16 h 33"/>
                <a:gd name="T18" fmla="*/ 16 w 33"/>
                <a:gd name="T19"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0"/>
                  </a:moveTo>
                  <a:cubicBezTo>
                    <a:pt x="7" y="0"/>
                    <a:pt x="0" y="7"/>
                    <a:pt x="0" y="16"/>
                  </a:cubicBezTo>
                  <a:cubicBezTo>
                    <a:pt x="0" y="26"/>
                    <a:pt x="7" y="33"/>
                    <a:pt x="16" y="33"/>
                  </a:cubicBezTo>
                  <a:cubicBezTo>
                    <a:pt x="26" y="33"/>
                    <a:pt x="33" y="26"/>
                    <a:pt x="33" y="16"/>
                  </a:cubicBezTo>
                  <a:cubicBezTo>
                    <a:pt x="33" y="7"/>
                    <a:pt x="26" y="0"/>
                    <a:pt x="16" y="0"/>
                  </a:cubicBezTo>
                  <a:close/>
                  <a:moveTo>
                    <a:pt x="16" y="24"/>
                  </a:moveTo>
                  <a:cubicBezTo>
                    <a:pt x="13" y="24"/>
                    <a:pt x="9" y="20"/>
                    <a:pt x="9" y="16"/>
                  </a:cubicBezTo>
                  <a:cubicBezTo>
                    <a:pt x="9" y="13"/>
                    <a:pt x="13" y="9"/>
                    <a:pt x="16" y="9"/>
                  </a:cubicBezTo>
                  <a:cubicBezTo>
                    <a:pt x="20" y="9"/>
                    <a:pt x="23" y="13"/>
                    <a:pt x="23" y="16"/>
                  </a:cubicBezTo>
                  <a:cubicBezTo>
                    <a:pt x="23" y="20"/>
                    <a:pt x="20" y="24"/>
                    <a:pt x="16"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84221">
                <a:defRPr/>
              </a:pPr>
              <a:endParaRPr lang="en-AU" sz="2332" dirty="0">
                <a:solidFill>
                  <a:srgbClr val="5C5C5C"/>
                </a:solidFill>
                <a:latin typeface="Calibri" panose="020F0502020204030204"/>
              </a:endParaRPr>
            </a:p>
          </p:txBody>
        </p:sp>
        <p:sp>
          <p:nvSpPr>
            <p:cNvPr id="59" name="Freeform 200">
              <a:extLst>
                <a:ext uri="{FF2B5EF4-FFF2-40B4-BE49-F238E27FC236}">
                  <a16:creationId xmlns:a16="http://schemas.microsoft.com/office/drawing/2014/main" id="{A7A7ECF8-3650-46C1-B3F9-3852EBC50C4A}"/>
                </a:ext>
              </a:extLst>
            </p:cNvPr>
            <p:cNvSpPr>
              <a:spLocks noEditPoints="1"/>
            </p:cNvSpPr>
            <p:nvPr/>
          </p:nvSpPr>
          <p:spPr bwMode="auto">
            <a:xfrm>
              <a:off x="3568700" y="1552575"/>
              <a:ext cx="101600" cy="98425"/>
            </a:xfrm>
            <a:custGeom>
              <a:avLst/>
              <a:gdLst>
                <a:gd name="T0" fmla="*/ 23 w 47"/>
                <a:gd name="T1" fmla="*/ 0 h 46"/>
                <a:gd name="T2" fmla="*/ 0 w 47"/>
                <a:gd name="T3" fmla="*/ 23 h 46"/>
                <a:gd name="T4" fmla="*/ 23 w 47"/>
                <a:gd name="T5" fmla="*/ 46 h 46"/>
                <a:gd name="T6" fmla="*/ 47 w 47"/>
                <a:gd name="T7" fmla="*/ 23 h 46"/>
                <a:gd name="T8" fmla="*/ 23 w 47"/>
                <a:gd name="T9" fmla="*/ 0 h 46"/>
                <a:gd name="T10" fmla="*/ 23 w 47"/>
                <a:gd name="T11" fmla="*/ 37 h 46"/>
                <a:gd name="T12" fmla="*/ 10 w 47"/>
                <a:gd name="T13" fmla="*/ 23 h 46"/>
                <a:gd name="T14" fmla="*/ 23 w 47"/>
                <a:gd name="T15" fmla="*/ 9 h 46"/>
                <a:gd name="T16" fmla="*/ 37 w 47"/>
                <a:gd name="T17" fmla="*/ 23 h 46"/>
                <a:gd name="T18" fmla="*/ 23 w 47"/>
                <a:gd name="T19"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6">
                  <a:moveTo>
                    <a:pt x="23" y="0"/>
                  </a:moveTo>
                  <a:cubicBezTo>
                    <a:pt x="11" y="0"/>
                    <a:pt x="0" y="10"/>
                    <a:pt x="0" y="23"/>
                  </a:cubicBezTo>
                  <a:cubicBezTo>
                    <a:pt x="0" y="36"/>
                    <a:pt x="11" y="46"/>
                    <a:pt x="23" y="46"/>
                  </a:cubicBezTo>
                  <a:cubicBezTo>
                    <a:pt x="36" y="46"/>
                    <a:pt x="47" y="36"/>
                    <a:pt x="47" y="23"/>
                  </a:cubicBezTo>
                  <a:cubicBezTo>
                    <a:pt x="47" y="10"/>
                    <a:pt x="36" y="0"/>
                    <a:pt x="23" y="0"/>
                  </a:cubicBezTo>
                  <a:close/>
                  <a:moveTo>
                    <a:pt x="23" y="37"/>
                  </a:moveTo>
                  <a:cubicBezTo>
                    <a:pt x="16" y="37"/>
                    <a:pt x="10" y="30"/>
                    <a:pt x="10" y="23"/>
                  </a:cubicBezTo>
                  <a:cubicBezTo>
                    <a:pt x="10" y="16"/>
                    <a:pt x="16" y="9"/>
                    <a:pt x="23" y="9"/>
                  </a:cubicBezTo>
                  <a:cubicBezTo>
                    <a:pt x="31" y="9"/>
                    <a:pt x="37" y="16"/>
                    <a:pt x="37" y="23"/>
                  </a:cubicBezTo>
                  <a:cubicBezTo>
                    <a:pt x="37" y="30"/>
                    <a:pt x="31" y="37"/>
                    <a:pt x="23"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84221">
                <a:defRPr/>
              </a:pPr>
              <a:endParaRPr lang="en-AU" sz="2332" dirty="0">
                <a:solidFill>
                  <a:srgbClr val="5C5C5C"/>
                </a:solidFill>
                <a:latin typeface="Calibri" panose="020F0502020204030204"/>
              </a:endParaRPr>
            </a:p>
          </p:txBody>
        </p:sp>
        <p:sp>
          <p:nvSpPr>
            <p:cNvPr id="60" name="Freeform 201">
              <a:extLst>
                <a:ext uri="{FF2B5EF4-FFF2-40B4-BE49-F238E27FC236}">
                  <a16:creationId xmlns:a16="http://schemas.microsoft.com/office/drawing/2014/main" id="{EF89D7A0-5C62-47D0-8716-B5EA7D15BB17}"/>
                </a:ext>
              </a:extLst>
            </p:cNvPr>
            <p:cNvSpPr>
              <a:spLocks noEditPoints="1"/>
            </p:cNvSpPr>
            <p:nvPr/>
          </p:nvSpPr>
          <p:spPr bwMode="auto">
            <a:xfrm>
              <a:off x="3530600" y="1377950"/>
              <a:ext cx="65088" cy="63500"/>
            </a:xfrm>
            <a:custGeom>
              <a:avLst/>
              <a:gdLst>
                <a:gd name="T0" fmla="*/ 15 w 30"/>
                <a:gd name="T1" fmla="*/ 30 h 30"/>
                <a:gd name="T2" fmla="*/ 30 w 30"/>
                <a:gd name="T3" fmla="*/ 15 h 30"/>
                <a:gd name="T4" fmla="*/ 15 w 30"/>
                <a:gd name="T5" fmla="*/ 0 h 30"/>
                <a:gd name="T6" fmla="*/ 0 w 30"/>
                <a:gd name="T7" fmla="*/ 15 h 30"/>
                <a:gd name="T8" fmla="*/ 15 w 30"/>
                <a:gd name="T9" fmla="*/ 30 h 30"/>
                <a:gd name="T10" fmla="*/ 15 w 30"/>
                <a:gd name="T11" fmla="*/ 9 h 30"/>
                <a:gd name="T12" fmla="*/ 21 w 30"/>
                <a:gd name="T13" fmla="*/ 15 h 30"/>
                <a:gd name="T14" fmla="*/ 15 w 30"/>
                <a:gd name="T15" fmla="*/ 20 h 30"/>
                <a:gd name="T16" fmla="*/ 10 w 30"/>
                <a:gd name="T17" fmla="*/ 15 h 30"/>
                <a:gd name="T18" fmla="*/ 15 w 30"/>
                <a:gd name="T19"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0">
                  <a:moveTo>
                    <a:pt x="15" y="30"/>
                  </a:moveTo>
                  <a:cubicBezTo>
                    <a:pt x="24" y="30"/>
                    <a:pt x="30" y="23"/>
                    <a:pt x="30" y="15"/>
                  </a:cubicBezTo>
                  <a:cubicBezTo>
                    <a:pt x="30" y="7"/>
                    <a:pt x="24" y="0"/>
                    <a:pt x="15" y="0"/>
                  </a:cubicBezTo>
                  <a:cubicBezTo>
                    <a:pt x="7" y="0"/>
                    <a:pt x="0" y="7"/>
                    <a:pt x="0" y="15"/>
                  </a:cubicBezTo>
                  <a:cubicBezTo>
                    <a:pt x="0" y="23"/>
                    <a:pt x="7" y="30"/>
                    <a:pt x="15" y="30"/>
                  </a:cubicBezTo>
                  <a:close/>
                  <a:moveTo>
                    <a:pt x="15" y="9"/>
                  </a:moveTo>
                  <a:cubicBezTo>
                    <a:pt x="18" y="9"/>
                    <a:pt x="21" y="12"/>
                    <a:pt x="21" y="15"/>
                  </a:cubicBezTo>
                  <a:cubicBezTo>
                    <a:pt x="21" y="18"/>
                    <a:pt x="18" y="20"/>
                    <a:pt x="15" y="20"/>
                  </a:cubicBezTo>
                  <a:cubicBezTo>
                    <a:pt x="12" y="20"/>
                    <a:pt x="10" y="18"/>
                    <a:pt x="10" y="15"/>
                  </a:cubicBezTo>
                  <a:cubicBezTo>
                    <a:pt x="10" y="12"/>
                    <a:pt x="12" y="9"/>
                    <a:pt x="15" y="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184221">
                <a:defRPr/>
              </a:pPr>
              <a:endParaRPr lang="en-AU" sz="2332" dirty="0">
                <a:solidFill>
                  <a:srgbClr val="5C5C5C"/>
                </a:solidFill>
                <a:latin typeface="Calibri" panose="020F0502020204030204"/>
              </a:endParaRPr>
            </a:p>
          </p:txBody>
        </p:sp>
      </p:grpSp>
      <p:cxnSp>
        <p:nvCxnSpPr>
          <p:cNvPr id="63" name="Straight Connector 62">
            <a:extLst>
              <a:ext uri="{FF2B5EF4-FFF2-40B4-BE49-F238E27FC236}">
                <a16:creationId xmlns:a16="http://schemas.microsoft.com/office/drawing/2014/main" id="{451B7110-9D0D-44F3-AA7D-F02E5CCC3B6D}"/>
              </a:ext>
            </a:extLst>
          </p:cNvPr>
          <p:cNvCxnSpPr>
            <a:cxnSpLocks/>
          </p:cNvCxnSpPr>
          <p:nvPr/>
        </p:nvCxnSpPr>
        <p:spPr>
          <a:xfrm>
            <a:off x="1092783" y="5143361"/>
            <a:ext cx="0" cy="9833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DC2F5103-779C-4BFE-BEFC-EEC83016553A}"/>
              </a:ext>
            </a:extLst>
          </p:cNvPr>
          <p:cNvGrpSpPr/>
          <p:nvPr/>
        </p:nvGrpSpPr>
        <p:grpSpPr>
          <a:xfrm>
            <a:off x="617926" y="5405716"/>
            <a:ext cx="395535" cy="458657"/>
            <a:chOff x="3790259" y="438065"/>
            <a:chExt cx="563631" cy="540146"/>
          </a:xfrm>
        </p:grpSpPr>
        <p:sp>
          <p:nvSpPr>
            <p:cNvPr id="65" name="Freeform 1206">
              <a:extLst>
                <a:ext uri="{FF2B5EF4-FFF2-40B4-BE49-F238E27FC236}">
                  <a16:creationId xmlns:a16="http://schemas.microsoft.com/office/drawing/2014/main" id="{40B84A3C-15F7-4FAB-BA20-3E04511C17B5}"/>
                </a:ext>
              </a:extLst>
            </p:cNvPr>
            <p:cNvSpPr>
              <a:spLocks/>
            </p:cNvSpPr>
            <p:nvPr/>
          </p:nvSpPr>
          <p:spPr bwMode="auto">
            <a:xfrm>
              <a:off x="3830519" y="481679"/>
              <a:ext cx="486467" cy="348914"/>
            </a:xfrm>
            <a:custGeom>
              <a:avLst/>
              <a:gdLst>
                <a:gd name="T0" fmla="*/ 0 w 145"/>
                <a:gd name="T1" fmla="*/ 0 h 104"/>
                <a:gd name="T2" fmla="*/ 145 w 145"/>
                <a:gd name="T3" fmla="*/ 0 h 104"/>
                <a:gd name="T4" fmla="*/ 145 w 145"/>
                <a:gd name="T5" fmla="*/ 104 h 104"/>
                <a:gd name="T6" fmla="*/ 0 w 145"/>
                <a:gd name="T7" fmla="*/ 104 h 104"/>
                <a:gd name="T8" fmla="*/ 0 w 145"/>
                <a:gd name="T9" fmla="*/ 0 h 104"/>
                <a:gd name="T10" fmla="*/ 0 w 145"/>
                <a:gd name="T11" fmla="*/ 0 h 104"/>
              </a:gdLst>
              <a:ahLst/>
              <a:cxnLst>
                <a:cxn ang="0">
                  <a:pos x="T0" y="T1"/>
                </a:cxn>
                <a:cxn ang="0">
                  <a:pos x="T2" y="T3"/>
                </a:cxn>
                <a:cxn ang="0">
                  <a:pos x="T4" y="T5"/>
                </a:cxn>
                <a:cxn ang="0">
                  <a:pos x="T6" y="T7"/>
                </a:cxn>
                <a:cxn ang="0">
                  <a:pos x="T8" y="T9"/>
                </a:cxn>
                <a:cxn ang="0">
                  <a:pos x="T10" y="T11"/>
                </a:cxn>
              </a:cxnLst>
              <a:rect l="0" t="0" r="r" b="b"/>
              <a:pathLst>
                <a:path w="145" h="104">
                  <a:moveTo>
                    <a:pt x="0" y="0"/>
                  </a:moveTo>
                  <a:lnTo>
                    <a:pt x="145" y="0"/>
                  </a:lnTo>
                  <a:lnTo>
                    <a:pt x="145" y="104"/>
                  </a:lnTo>
                  <a:lnTo>
                    <a:pt x="0" y="104"/>
                  </a:lnTo>
                  <a:lnTo>
                    <a:pt x="0" y="0"/>
                  </a:lnTo>
                  <a:lnTo>
                    <a:pt x="0" y="0"/>
                  </a:ln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defRPr/>
              </a:pPr>
              <a:endParaRPr lang="en-AU" dirty="0">
                <a:solidFill>
                  <a:srgbClr val="000000"/>
                </a:solidFill>
                <a:latin typeface="Calibri" panose="020F0502020204030204"/>
              </a:endParaRPr>
            </a:p>
          </p:txBody>
        </p:sp>
        <p:sp>
          <p:nvSpPr>
            <p:cNvPr id="66" name="Line 1207">
              <a:extLst>
                <a:ext uri="{FF2B5EF4-FFF2-40B4-BE49-F238E27FC236}">
                  <a16:creationId xmlns:a16="http://schemas.microsoft.com/office/drawing/2014/main" id="{674A023D-CE96-42A4-9FCD-C8091C1C4CA5}"/>
                </a:ext>
              </a:extLst>
            </p:cNvPr>
            <p:cNvSpPr>
              <a:spLocks noChangeShapeType="1"/>
            </p:cNvSpPr>
            <p:nvPr/>
          </p:nvSpPr>
          <p:spPr bwMode="auto">
            <a:xfrm>
              <a:off x="3790259" y="481679"/>
              <a:ext cx="563631"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7">
                <a:defRPr/>
              </a:pPr>
              <a:endParaRPr lang="en-AU" dirty="0">
                <a:solidFill>
                  <a:srgbClr val="000000"/>
                </a:solidFill>
                <a:latin typeface="Calibri" panose="020F0502020204030204"/>
              </a:endParaRPr>
            </a:p>
          </p:txBody>
        </p:sp>
        <p:sp>
          <p:nvSpPr>
            <p:cNvPr id="67" name="Line 1208">
              <a:extLst>
                <a:ext uri="{FF2B5EF4-FFF2-40B4-BE49-F238E27FC236}">
                  <a16:creationId xmlns:a16="http://schemas.microsoft.com/office/drawing/2014/main" id="{3D358EB8-8190-4BB9-A08C-D4A1A74BBE07}"/>
                </a:ext>
              </a:extLst>
            </p:cNvPr>
            <p:cNvSpPr>
              <a:spLocks noChangeShapeType="1"/>
            </p:cNvSpPr>
            <p:nvPr/>
          </p:nvSpPr>
          <p:spPr bwMode="auto">
            <a:xfrm>
              <a:off x="4072075" y="830593"/>
              <a:ext cx="0" cy="147618"/>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7">
                <a:defRPr/>
              </a:pPr>
              <a:endParaRPr lang="en-AU" dirty="0">
                <a:solidFill>
                  <a:srgbClr val="000000"/>
                </a:solidFill>
                <a:latin typeface="Calibri" panose="020F0502020204030204"/>
              </a:endParaRPr>
            </a:p>
          </p:txBody>
        </p:sp>
        <p:sp>
          <p:nvSpPr>
            <p:cNvPr id="68" name="Line 1209">
              <a:extLst>
                <a:ext uri="{FF2B5EF4-FFF2-40B4-BE49-F238E27FC236}">
                  <a16:creationId xmlns:a16="http://schemas.microsoft.com/office/drawing/2014/main" id="{890DA9A3-D236-429A-BA71-90BF880518DF}"/>
                </a:ext>
              </a:extLst>
            </p:cNvPr>
            <p:cNvSpPr>
              <a:spLocks noChangeShapeType="1"/>
            </p:cNvSpPr>
            <p:nvPr/>
          </p:nvSpPr>
          <p:spPr bwMode="auto">
            <a:xfrm flipV="1">
              <a:off x="4072075" y="438065"/>
              <a:ext cx="0" cy="43614"/>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7">
                <a:defRPr/>
              </a:pPr>
              <a:endParaRPr lang="en-AU" dirty="0">
                <a:solidFill>
                  <a:srgbClr val="000000"/>
                </a:solidFill>
                <a:latin typeface="Calibri" panose="020F0502020204030204"/>
              </a:endParaRPr>
            </a:p>
          </p:txBody>
        </p:sp>
        <p:sp>
          <p:nvSpPr>
            <p:cNvPr id="69" name="Freeform 1212">
              <a:extLst>
                <a:ext uri="{FF2B5EF4-FFF2-40B4-BE49-F238E27FC236}">
                  <a16:creationId xmlns:a16="http://schemas.microsoft.com/office/drawing/2014/main" id="{6860BB40-674E-47AC-A665-6E44BC294DFE}"/>
                </a:ext>
              </a:extLst>
            </p:cNvPr>
            <p:cNvSpPr>
              <a:spLocks noEditPoints="1"/>
            </p:cNvSpPr>
            <p:nvPr/>
          </p:nvSpPr>
          <p:spPr bwMode="auto">
            <a:xfrm>
              <a:off x="3927812" y="562198"/>
              <a:ext cx="291880" cy="184522"/>
            </a:xfrm>
            <a:custGeom>
              <a:avLst/>
              <a:gdLst>
                <a:gd name="T0" fmla="*/ 33 w 87"/>
                <a:gd name="T1" fmla="*/ 5 h 55"/>
                <a:gd name="T2" fmla="*/ 87 w 87"/>
                <a:gd name="T3" fmla="*/ 5 h 55"/>
                <a:gd name="T4" fmla="*/ 0 w 87"/>
                <a:gd name="T5" fmla="*/ 1 h 55"/>
                <a:gd name="T6" fmla="*/ 7 w 87"/>
                <a:gd name="T7" fmla="*/ 9 h 55"/>
                <a:gd name="T8" fmla="*/ 15 w 87"/>
                <a:gd name="T9" fmla="*/ 0 h 55"/>
                <a:gd name="T10" fmla="*/ 33 w 87"/>
                <a:gd name="T11" fmla="*/ 26 h 55"/>
                <a:gd name="T12" fmla="*/ 87 w 87"/>
                <a:gd name="T13" fmla="*/ 26 h 55"/>
                <a:gd name="T14" fmla="*/ 0 w 87"/>
                <a:gd name="T15" fmla="*/ 24 h 55"/>
                <a:gd name="T16" fmla="*/ 7 w 87"/>
                <a:gd name="T17" fmla="*/ 33 h 55"/>
                <a:gd name="T18" fmla="*/ 15 w 87"/>
                <a:gd name="T19" fmla="*/ 23 h 55"/>
                <a:gd name="T20" fmla="*/ 33 w 87"/>
                <a:gd name="T21" fmla="*/ 50 h 55"/>
                <a:gd name="T22" fmla="*/ 87 w 87"/>
                <a:gd name="T23" fmla="*/ 50 h 55"/>
                <a:gd name="T24" fmla="*/ 0 w 87"/>
                <a:gd name="T25" fmla="*/ 46 h 55"/>
                <a:gd name="T26" fmla="*/ 7 w 87"/>
                <a:gd name="T27" fmla="*/ 55 h 55"/>
                <a:gd name="T28" fmla="*/ 15 w 87"/>
                <a:gd name="T29" fmla="*/ 4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55">
                  <a:moveTo>
                    <a:pt x="33" y="5"/>
                  </a:moveTo>
                  <a:lnTo>
                    <a:pt x="87" y="5"/>
                  </a:lnTo>
                  <a:moveTo>
                    <a:pt x="0" y="1"/>
                  </a:moveTo>
                  <a:lnTo>
                    <a:pt x="7" y="9"/>
                  </a:lnTo>
                  <a:lnTo>
                    <a:pt x="15" y="0"/>
                  </a:lnTo>
                  <a:moveTo>
                    <a:pt x="33" y="26"/>
                  </a:moveTo>
                  <a:lnTo>
                    <a:pt x="87" y="26"/>
                  </a:lnTo>
                  <a:moveTo>
                    <a:pt x="0" y="24"/>
                  </a:moveTo>
                  <a:lnTo>
                    <a:pt x="7" y="33"/>
                  </a:lnTo>
                  <a:lnTo>
                    <a:pt x="15" y="23"/>
                  </a:lnTo>
                  <a:moveTo>
                    <a:pt x="33" y="50"/>
                  </a:moveTo>
                  <a:lnTo>
                    <a:pt x="87" y="50"/>
                  </a:lnTo>
                  <a:moveTo>
                    <a:pt x="0" y="46"/>
                  </a:moveTo>
                  <a:lnTo>
                    <a:pt x="7" y="55"/>
                  </a:lnTo>
                  <a:lnTo>
                    <a:pt x="15" y="45"/>
                  </a:lnTo>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7">
                <a:defRPr/>
              </a:pPr>
              <a:endParaRPr lang="en-AU" dirty="0">
                <a:solidFill>
                  <a:srgbClr val="000000"/>
                </a:solidFill>
                <a:latin typeface="Calibri" panose="020F0502020204030204"/>
              </a:endParaRPr>
            </a:p>
          </p:txBody>
        </p:sp>
      </p:grpSp>
      <p:cxnSp>
        <p:nvCxnSpPr>
          <p:cNvPr id="46" name="Straight Connector 45">
            <a:extLst>
              <a:ext uri="{FF2B5EF4-FFF2-40B4-BE49-F238E27FC236}">
                <a16:creationId xmlns:a16="http://schemas.microsoft.com/office/drawing/2014/main" id="{363038F2-73D6-4A9D-BC80-52ED360331E4}"/>
              </a:ext>
            </a:extLst>
          </p:cNvPr>
          <p:cNvCxnSpPr>
            <a:cxnSpLocks/>
          </p:cNvCxnSpPr>
          <p:nvPr/>
        </p:nvCxnSpPr>
        <p:spPr>
          <a:xfrm>
            <a:off x="1092783" y="1962726"/>
            <a:ext cx="0" cy="7388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phic 6" descr="Group of people with solid fill">
            <a:extLst>
              <a:ext uri="{FF2B5EF4-FFF2-40B4-BE49-F238E27FC236}">
                <a16:creationId xmlns:a16="http://schemas.microsoft.com/office/drawing/2014/main" id="{023B5099-DE97-4E8C-B172-3BA7A6D166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459" y="2106033"/>
            <a:ext cx="452199" cy="452199"/>
          </a:xfrm>
          <a:prstGeom prst="rect">
            <a:avLst/>
          </a:prstGeom>
        </p:spPr>
      </p:pic>
      <p:sp>
        <p:nvSpPr>
          <p:cNvPr id="8" name="Title 4">
            <a:extLst>
              <a:ext uri="{FF2B5EF4-FFF2-40B4-BE49-F238E27FC236}">
                <a16:creationId xmlns:a16="http://schemas.microsoft.com/office/drawing/2014/main" id="{EB74B3EC-453E-F027-CF70-BE26810C309F}"/>
              </a:ext>
            </a:extLst>
          </p:cNvPr>
          <p:cNvSpPr>
            <a:spLocks noGrp="1"/>
          </p:cNvSpPr>
          <p:nvPr>
            <p:ph type="title"/>
          </p:nvPr>
        </p:nvSpPr>
        <p:spPr>
          <a:xfrm>
            <a:off x="407987" y="168103"/>
            <a:ext cx="11376025" cy="727972"/>
          </a:xfrm>
        </p:spPr>
        <p:txBody>
          <a:bodyPr vert="horz"/>
          <a:lstStyle/>
          <a:p>
            <a:pPr>
              <a:lnSpc>
                <a:spcPct val="100000"/>
              </a:lnSpc>
            </a:pPr>
            <a:r>
              <a:rPr lang="en-AU" sz="4600" noProof="0" dirty="0">
                <a:solidFill>
                  <a:schemeClr val="accent5"/>
                </a:solidFill>
              </a:rPr>
              <a:t>Advantages of iPSC-based platform</a:t>
            </a:r>
            <a:endParaRPr lang="en-AU" sz="4600" b="0" noProof="0" dirty="0">
              <a:solidFill>
                <a:schemeClr val="accent5"/>
              </a:solidFill>
            </a:endParaRPr>
          </a:p>
        </p:txBody>
      </p:sp>
      <p:sp>
        <p:nvSpPr>
          <p:cNvPr id="9" name="Content Placeholder 5">
            <a:extLst>
              <a:ext uri="{FF2B5EF4-FFF2-40B4-BE49-F238E27FC236}">
                <a16:creationId xmlns:a16="http://schemas.microsoft.com/office/drawing/2014/main" id="{1E4243E0-BBA7-DA49-41D9-8F27D1B1E6D8}"/>
              </a:ext>
            </a:extLst>
          </p:cNvPr>
          <p:cNvSpPr txBox="1">
            <a:spLocks/>
          </p:cNvSpPr>
          <p:nvPr/>
        </p:nvSpPr>
        <p:spPr>
          <a:xfrm>
            <a:off x="5561387" y="1300190"/>
            <a:ext cx="6192076" cy="4586399"/>
          </a:xfrm>
          <a:prstGeom prst="rect">
            <a:avLst/>
          </a:prstGeom>
          <a:solidFill>
            <a:schemeClr val="bg1">
              <a:lumMod val="95000"/>
            </a:schemeClr>
          </a:solidFill>
          <a:ln>
            <a:solidFill>
              <a:schemeClr val="accent4"/>
            </a:solidFill>
          </a:ln>
        </p:spPr>
        <p:txBody>
          <a:bodyPr lIns="288000" tIns="108000" rIns="360000" bIns="108000" anchor="ct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200" b="1" dirty="0">
                <a:solidFill>
                  <a:schemeClr val="tx1"/>
                </a:solidFill>
                <a:latin typeface="+mj-lt"/>
              </a:rPr>
              <a:t>Induced pluripotent stem cells (iPSCs): </a:t>
            </a:r>
          </a:p>
          <a:p>
            <a:pPr>
              <a:lnSpc>
                <a:spcPct val="100000"/>
              </a:lnSpc>
            </a:pPr>
            <a:r>
              <a:rPr lang="en-GB" sz="2000" dirty="0">
                <a:solidFill>
                  <a:schemeClr val="tx1"/>
                </a:solidFill>
                <a:latin typeface="+mj-lt"/>
              </a:rPr>
              <a:t>Mature</a:t>
            </a:r>
            <a:r>
              <a:rPr lang="en-GB" sz="2000" b="1" dirty="0">
                <a:solidFill>
                  <a:schemeClr val="tx1"/>
                </a:solidFill>
                <a:latin typeface="+mj-lt"/>
              </a:rPr>
              <a:t> adult </a:t>
            </a:r>
            <a:r>
              <a:rPr lang="en-GB" sz="2000" dirty="0">
                <a:solidFill>
                  <a:schemeClr val="tx1"/>
                </a:solidFill>
                <a:latin typeface="+mj-lt"/>
              </a:rPr>
              <a:t>cells</a:t>
            </a:r>
            <a:r>
              <a:rPr lang="en-GB" sz="2000" b="1" dirty="0">
                <a:solidFill>
                  <a:schemeClr val="tx1"/>
                </a:solidFill>
                <a:latin typeface="+mj-lt"/>
              </a:rPr>
              <a:t> reprogrammed</a:t>
            </a:r>
            <a:r>
              <a:rPr lang="en-GB" sz="2000" dirty="0">
                <a:solidFill>
                  <a:schemeClr val="tx1"/>
                </a:solidFill>
                <a:latin typeface="+mj-lt"/>
              </a:rPr>
              <a:t> to become </a:t>
            </a:r>
            <a:r>
              <a:rPr lang="en-GB" sz="2000" b="1" dirty="0">
                <a:solidFill>
                  <a:schemeClr val="tx1"/>
                </a:solidFill>
                <a:latin typeface="+mj-lt"/>
              </a:rPr>
              <a:t>pluripotent</a:t>
            </a:r>
            <a:r>
              <a:rPr lang="en-GB" sz="2000" dirty="0">
                <a:solidFill>
                  <a:schemeClr val="tx1"/>
                </a:solidFill>
                <a:latin typeface="+mj-lt"/>
              </a:rPr>
              <a:t>, which means:</a:t>
            </a:r>
          </a:p>
          <a:p>
            <a:pPr lvl="1">
              <a:lnSpc>
                <a:spcPct val="100000"/>
              </a:lnSpc>
            </a:pPr>
            <a:r>
              <a:rPr lang="en-GB" sz="2000" dirty="0">
                <a:solidFill>
                  <a:schemeClr val="tx1"/>
                </a:solidFill>
                <a:latin typeface="+mj-lt"/>
              </a:rPr>
              <a:t>Effectively </a:t>
            </a:r>
            <a:r>
              <a:rPr lang="en-GB" sz="2000" b="1" dirty="0">
                <a:solidFill>
                  <a:schemeClr val="tx1"/>
                </a:solidFill>
                <a:latin typeface="+mj-lt"/>
              </a:rPr>
              <a:t>limitless</a:t>
            </a:r>
            <a:r>
              <a:rPr lang="en-GB" sz="2000" dirty="0">
                <a:solidFill>
                  <a:schemeClr val="tx1"/>
                </a:solidFill>
                <a:latin typeface="+mj-lt"/>
              </a:rPr>
              <a:t> proliferation capacity</a:t>
            </a:r>
          </a:p>
          <a:p>
            <a:pPr lvl="1">
              <a:lnSpc>
                <a:spcPct val="100000"/>
              </a:lnSpc>
            </a:pPr>
            <a:r>
              <a:rPr lang="en-GB" sz="2000" dirty="0">
                <a:solidFill>
                  <a:schemeClr val="tx1"/>
                </a:solidFill>
                <a:latin typeface="+mj-lt"/>
              </a:rPr>
              <a:t>Potential to differentiate into any adult cell type (including MSCs)</a:t>
            </a:r>
          </a:p>
          <a:p>
            <a:pPr>
              <a:lnSpc>
                <a:spcPct val="100000"/>
              </a:lnSpc>
            </a:pPr>
            <a:r>
              <a:rPr lang="en-GB" sz="2000" dirty="0">
                <a:solidFill>
                  <a:schemeClr val="tx1"/>
                </a:solidFill>
                <a:latin typeface="+mj-lt"/>
              </a:rPr>
              <a:t>Similar properties to embryonic stem cells …</a:t>
            </a:r>
            <a:br>
              <a:rPr lang="en-GB" sz="2000" dirty="0">
                <a:solidFill>
                  <a:schemeClr val="tx1"/>
                </a:solidFill>
                <a:latin typeface="+mj-lt"/>
              </a:rPr>
            </a:br>
            <a:r>
              <a:rPr lang="en-GB" sz="2000" dirty="0">
                <a:solidFill>
                  <a:schemeClr val="tx1"/>
                </a:solidFill>
                <a:latin typeface="+mj-lt"/>
              </a:rPr>
              <a:t>but iPSCs are derived from </a:t>
            </a:r>
            <a:r>
              <a:rPr lang="en-GB" sz="2000" b="1" dirty="0">
                <a:solidFill>
                  <a:schemeClr val="tx1"/>
                </a:solidFill>
                <a:latin typeface="+mj-lt"/>
              </a:rPr>
              <a:t>adult donors</a:t>
            </a:r>
            <a:r>
              <a:rPr lang="en-GB" sz="2000" dirty="0">
                <a:solidFill>
                  <a:schemeClr val="tx1"/>
                </a:solidFill>
                <a:latin typeface="+mj-lt"/>
              </a:rPr>
              <a:t>, so they </a:t>
            </a:r>
            <a:r>
              <a:rPr lang="en-GB" sz="2000" b="1" dirty="0">
                <a:solidFill>
                  <a:schemeClr val="tx1"/>
                </a:solidFill>
                <a:latin typeface="+mj-lt"/>
              </a:rPr>
              <a:t>avoid</a:t>
            </a:r>
            <a:r>
              <a:rPr lang="en-GB" sz="2000" dirty="0">
                <a:solidFill>
                  <a:schemeClr val="tx1"/>
                </a:solidFill>
                <a:latin typeface="+mj-lt"/>
              </a:rPr>
              <a:t> ethical controversy associated with embryonic stem cells</a:t>
            </a:r>
          </a:p>
          <a:p>
            <a:pPr marL="0" indent="0">
              <a:lnSpc>
                <a:spcPct val="100000"/>
              </a:lnSpc>
              <a:buNone/>
            </a:pPr>
            <a:r>
              <a:rPr lang="en-GB" sz="2200" dirty="0">
                <a:solidFill>
                  <a:schemeClr val="tx1"/>
                </a:solidFill>
                <a:latin typeface="+mj-lt"/>
              </a:rPr>
              <a:t>→ iPSCs are </a:t>
            </a:r>
            <a:r>
              <a:rPr lang="en-GB" sz="2200" b="1" dirty="0">
                <a:solidFill>
                  <a:schemeClr val="tx1"/>
                </a:solidFill>
                <a:latin typeface="+mj-lt"/>
              </a:rPr>
              <a:t>ideal</a:t>
            </a:r>
            <a:r>
              <a:rPr lang="en-GB" sz="2200" dirty="0">
                <a:solidFill>
                  <a:schemeClr val="tx1"/>
                </a:solidFill>
                <a:latin typeface="+mj-lt"/>
              </a:rPr>
              <a:t> starting material for commercial production of cellular products</a:t>
            </a:r>
          </a:p>
        </p:txBody>
      </p:sp>
      <p:grpSp>
        <p:nvGrpSpPr>
          <p:cNvPr id="13" name="Group 12">
            <a:extLst>
              <a:ext uri="{FF2B5EF4-FFF2-40B4-BE49-F238E27FC236}">
                <a16:creationId xmlns:a16="http://schemas.microsoft.com/office/drawing/2014/main" id="{E7170E3C-C136-F575-1DA1-1D4200B26CA0}"/>
              </a:ext>
            </a:extLst>
          </p:cNvPr>
          <p:cNvGrpSpPr>
            <a:grpSpLocks noChangeAspect="1"/>
          </p:cNvGrpSpPr>
          <p:nvPr/>
        </p:nvGrpSpPr>
        <p:grpSpPr>
          <a:xfrm>
            <a:off x="476515" y="1190194"/>
            <a:ext cx="4745693" cy="4745693"/>
            <a:chOff x="1064911" y="1118680"/>
            <a:chExt cx="5040000" cy="5040000"/>
          </a:xfrm>
        </p:grpSpPr>
        <p:sp>
          <p:nvSpPr>
            <p:cNvPr id="12" name="Flowchart: Connector 11">
              <a:extLst>
                <a:ext uri="{FF2B5EF4-FFF2-40B4-BE49-F238E27FC236}">
                  <a16:creationId xmlns:a16="http://schemas.microsoft.com/office/drawing/2014/main" id="{836EB3C0-FF99-5EAF-9B2F-150F4461DFE8}"/>
                </a:ext>
              </a:extLst>
            </p:cNvPr>
            <p:cNvSpPr>
              <a:spLocks/>
            </p:cNvSpPr>
            <p:nvPr/>
          </p:nvSpPr>
          <p:spPr>
            <a:xfrm>
              <a:off x="1064911" y="1118680"/>
              <a:ext cx="5040000" cy="5040000"/>
            </a:xfrm>
            <a:prstGeom prst="flowChartConnector">
              <a:avLst/>
            </a:prstGeom>
            <a:solidFill>
              <a:srgbClr val="FFFFFF"/>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A group of fish swimming in the water&#10;&#10;Description automatically generated">
              <a:extLst>
                <a:ext uri="{FF2B5EF4-FFF2-40B4-BE49-F238E27FC236}">
                  <a16:creationId xmlns:a16="http://schemas.microsoft.com/office/drawing/2014/main" id="{ECA54A54-7939-6E8D-6FF2-48831300B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7501" y="1367668"/>
              <a:ext cx="4586399" cy="4586399"/>
            </a:xfrm>
            <a:prstGeom prst="flowChartConnector">
              <a:avLst/>
            </a:prstGeom>
            <a:ln>
              <a:solidFill>
                <a:srgbClr val="000000"/>
              </a:solidFill>
            </a:ln>
          </p:spPr>
        </p:pic>
      </p:grpSp>
    </p:spTree>
    <p:extLst>
      <p:ext uri="{BB962C8B-B14F-4D97-AF65-F5344CB8AC3E}">
        <p14:creationId xmlns:p14="http://schemas.microsoft.com/office/powerpoint/2010/main" val="220169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C148-1B17-A250-3D61-8AE65F2FC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908107-E1A5-4A2B-B378-BAE775840F00}"/>
              </a:ext>
            </a:extLst>
          </p:cNvPr>
          <p:cNvSpPr>
            <a:spLocks noGrp="1"/>
          </p:cNvSpPr>
          <p:nvPr>
            <p:ph type="title"/>
          </p:nvPr>
        </p:nvSpPr>
        <p:spPr/>
        <p:txBody>
          <a:bodyPr/>
          <a:lstStyle/>
          <a:p>
            <a:r>
              <a:rPr lang="en-AU" sz="3800" noProof="0" dirty="0">
                <a:solidFill>
                  <a:schemeClr val="accent5"/>
                </a:solidFill>
              </a:rPr>
              <a:t>Conventional MSC process</a:t>
            </a:r>
          </a:p>
        </p:txBody>
      </p:sp>
      <p:sp>
        <p:nvSpPr>
          <p:cNvPr id="5" name="Slide Number Placeholder 4">
            <a:extLst>
              <a:ext uri="{FF2B5EF4-FFF2-40B4-BE49-F238E27FC236}">
                <a16:creationId xmlns:a16="http://schemas.microsoft.com/office/drawing/2014/main" id="{86045A83-004F-49DA-A554-F4CD513E5700}"/>
              </a:ext>
            </a:extLst>
          </p:cNvPr>
          <p:cNvSpPr>
            <a:spLocks noGrp="1"/>
          </p:cNvSpPr>
          <p:nvPr>
            <p:ph type="sldNum" sz="quarter" idx="4"/>
          </p:nvPr>
        </p:nvSpPr>
        <p:spPr/>
        <p:txBody>
          <a:bodyPr/>
          <a:lstStyle/>
          <a:p>
            <a:fld id="{32B5847F-0DEA-465B-90AF-23B6124160AE}" type="slidenum">
              <a:rPr lang="en-AU" smtClean="0"/>
              <a:pPr/>
              <a:t>8</a:t>
            </a:fld>
            <a:endParaRPr lang="en-AU"/>
          </a:p>
        </p:txBody>
      </p:sp>
      <p:sp>
        <p:nvSpPr>
          <p:cNvPr id="19" name="TextBox 18">
            <a:extLst>
              <a:ext uri="{FF2B5EF4-FFF2-40B4-BE49-F238E27FC236}">
                <a16:creationId xmlns:a16="http://schemas.microsoft.com/office/drawing/2014/main" id="{DA0557B4-E05C-DC48-E731-4BE10D998B0B}"/>
              </a:ext>
            </a:extLst>
          </p:cNvPr>
          <p:cNvSpPr txBox="1"/>
          <p:nvPr/>
        </p:nvSpPr>
        <p:spPr>
          <a:xfrm flipH="1">
            <a:off x="8254819" y="333701"/>
            <a:ext cx="3824357" cy="2431435"/>
          </a:xfrm>
          <a:prstGeom prst="rect">
            <a:avLst/>
          </a:prstGeom>
          <a:noFill/>
          <a:ln w="38100">
            <a:solidFill>
              <a:schemeClr val="bg1">
                <a:lumMod val="50000"/>
              </a:schemeClr>
            </a:solidFill>
          </a:ln>
        </p:spPr>
        <p:txBody>
          <a:bodyPr wrap="square" rtlCol="0">
            <a:spAutoFit/>
          </a:bodyPr>
          <a:lstStyle/>
          <a:p>
            <a:pPr>
              <a:spcAft>
                <a:spcPts val="600"/>
              </a:spcAft>
            </a:pPr>
            <a:r>
              <a:rPr lang="en-AU" b="1" dirty="0">
                <a:solidFill>
                  <a:srgbClr val="262626"/>
                </a:solidFill>
                <a:latin typeface="+mj-lt"/>
                <a:ea typeface="Lato" panose="020F0502020204030203" pitchFamily="34" charset="0"/>
                <a:cs typeface="Calibri" panose="020F0502020204030204" pitchFamily="34" charset="0"/>
              </a:rPr>
              <a:t>Major</a:t>
            </a:r>
            <a:r>
              <a:rPr lang="en-AU" dirty="0">
                <a:solidFill>
                  <a:srgbClr val="262626"/>
                </a:solidFill>
                <a:latin typeface="+mj-lt"/>
                <a:ea typeface="Lato" panose="020F0502020204030203" pitchFamily="34" charset="0"/>
                <a:cs typeface="Calibri" panose="020F0502020204030204" pitchFamily="34" charset="0"/>
              </a:rPr>
              <a:t> challenges:</a:t>
            </a:r>
          </a:p>
          <a:p>
            <a:pPr marL="285750" indent="-285750">
              <a:spcAft>
                <a:spcPts val="600"/>
              </a:spcAft>
              <a:buFont typeface="Arial" panose="020B0604020202020204" pitchFamily="34" charset="0"/>
              <a:buChar char="•"/>
            </a:pPr>
            <a:r>
              <a:rPr lang="en-AU" sz="1700" dirty="0">
                <a:solidFill>
                  <a:srgbClr val="262626"/>
                </a:solidFill>
                <a:latin typeface="+mj-lt"/>
                <a:ea typeface="Lato" panose="020F0502020204030203" pitchFamily="34" charset="0"/>
                <a:cs typeface="Calibri" panose="020F0502020204030204" pitchFamily="34" charset="0"/>
              </a:rPr>
              <a:t>Logistically challenging</a:t>
            </a:r>
          </a:p>
          <a:p>
            <a:pPr marL="285750" indent="-285750">
              <a:spcAft>
                <a:spcPts val="600"/>
              </a:spcAft>
              <a:buFont typeface="Arial" panose="020B0604020202020204" pitchFamily="34" charset="0"/>
              <a:buChar char="•"/>
            </a:pPr>
            <a:r>
              <a:rPr lang="en-AU" sz="1700" dirty="0">
                <a:solidFill>
                  <a:srgbClr val="262626"/>
                </a:solidFill>
                <a:latin typeface="+mj-lt"/>
                <a:ea typeface="Lato" panose="020F0502020204030203" pitchFamily="34" charset="0"/>
                <a:cs typeface="Calibri" panose="020F0502020204030204" pitchFamily="34" charset="0"/>
              </a:rPr>
              <a:t>Inter-donor </a:t>
            </a:r>
            <a:r>
              <a:rPr lang="en-AU" sz="1700" b="1" dirty="0">
                <a:solidFill>
                  <a:srgbClr val="262626"/>
                </a:solidFill>
                <a:latin typeface="+mj-lt"/>
                <a:ea typeface="Lato" panose="020F0502020204030203" pitchFamily="34" charset="0"/>
                <a:cs typeface="Calibri" panose="020F0502020204030204" pitchFamily="34" charset="0"/>
              </a:rPr>
              <a:t>variability</a:t>
            </a:r>
            <a:r>
              <a:rPr lang="en-AU" sz="1700" dirty="0">
                <a:solidFill>
                  <a:srgbClr val="262626"/>
                </a:solidFill>
                <a:latin typeface="+mj-lt"/>
                <a:ea typeface="Lato" panose="020F0502020204030203" pitchFamily="34" charset="0"/>
                <a:cs typeface="Calibri" panose="020F0502020204030204" pitchFamily="34" charset="0"/>
              </a:rPr>
              <a:t> – </a:t>
            </a:r>
            <a:r>
              <a:rPr lang="en-AU" sz="1700" b="1" dirty="0">
                <a:solidFill>
                  <a:srgbClr val="262626"/>
                </a:solidFill>
                <a:latin typeface="+mj-lt"/>
                <a:ea typeface="Lato" panose="020F0502020204030203" pitchFamily="34" charset="0"/>
                <a:cs typeface="Calibri" panose="020F0502020204030204" pitchFamily="34" charset="0"/>
              </a:rPr>
              <a:t>inconsistent </a:t>
            </a:r>
            <a:r>
              <a:rPr lang="en-AU" sz="1700" dirty="0">
                <a:solidFill>
                  <a:srgbClr val="262626"/>
                </a:solidFill>
                <a:latin typeface="+mj-lt"/>
                <a:ea typeface="Lato" panose="020F0502020204030203" pitchFamily="34" charset="0"/>
                <a:cs typeface="Calibri" panose="020F0502020204030204" pitchFamily="34" charset="0"/>
              </a:rPr>
              <a:t>activity in MSCs from different donors</a:t>
            </a:r>
          </a:p>
          <a:p>
            <a:pPr marL="285750" indent="-285750">
              <a:spcAft>
                <a:spcPts val="600"/>
              </a:spcAft>
              <a:buFont typeface="Arial" panose="020B0604020202020204" pitchFamily="34" charset="0"/>
              <a:buChar char="•"/>
            </a:pPr>
            <a:r>
              <a:rPr lang="en-AU" sz="1700" dirty="0">
                <a:solidFill>
                  <a:srgbClr val="262626"/>
                </a:solidFill>
                <a:latin typeface="+mj-lt"/>
                <a:ea typeface="Lato" panose="020F0502020204030203" pitchFamily="34" charset="0"/>
                <a:cs typeface="Calibri" panose="020F0502020204030204" pitchFamily="34" charset="0"/>
              </a:rPr>
              <a:t>MSCs undergo </a:t>
            </a:r>
            <a:r>
              <a:rPr lang="en-AU" sz="1700" b="1" dirty="0">
                <a:solidFill>
                  <a:srgbClr val="262626"/>
                </a:solidFill>
                <a:latin typeface="+mj-lt"/>
                <a:ea typeface="Lato" panose="020F0502020204030203" pitchFamily="34" charset="0"/>
                <a:cs typeface="Calibri" panose="020F0502020204030204" pitchFamily="34" charset="0"/>
              </a:rPr>
              <a:t>functional changes </a:t>
            </a:r>
            <a:r>
              <a:rPr lang="en-AU" sz="1700" dirty="0">
                <a:solidFill>
                  <a:srgbClr val="262626"/>
                </a:solidFill>
                <a:latin typeface="+mj-lt"/>
                <a:ea typeface="Lato" panose="020F0502020204030203" pitchFamily="34" charset="0"/>
                <a:cs typeface="Calibri" panose="020F0502020204030204" pitchFamily="34" charset="0"/>
              </a:rPr>
              <a:t>and</a:t>
            </a:r>
            <a:r>
              <a:rPr lang="en-AU" sz="1700" b="1" dirty="0">
                <a:solidFill>
                  <a:srgbClr val="262626"/>
                </a:solidFill>
                <a:latin typeface="+mj-lt"/>
                <a:ea typeface="Lato" panose="020F0502020204030203" pitchFamily="34" charset="0"/>
                <a:cs typeface="Calibri" panose="020F0502020204030204" pitchFamily="34" charset="0"/>
              </a:rPr>
              <a:t> loss of potency </a:t>
            </a:r>
            <a:r>
              <a:rPr lang="en-AU" sz="1700" dirty="0">
                <a:solidFill>
                  <a:srgbClr val="262626"/>
                </a:solidFill>
                <a:latin typeface="+mj-lt"/>
                <a:ea typeface="Lato" panose="020F0502020204030203" pitchFamily="34" charset="0"/>
                <a:cs typeface="Calibri" panose="020F0502020204030204" pitchFamily="34" charset="0"/>
              </a:rPr>
              <a:t>during extensive culture expansion</a:t>
            </a:r>
            <a:endParaRPr lang="en-AU" sz="1700" b="1" dirty="0">
              <a:solidFill>
                <a:srgbClr val="262626"/>
              </a:solidFill>
              <a:latin typeface="+mj-lt"/>
              <a:ea typeface="Lato" panose="020F0502020204030203"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9DB40B05-EEAC-1A8D-6A5C-55AD692208E9}"/>
              </a:ext>
            </a:extLst>
          </p:cNvPr>
          <p:cNvGrpSpPr/>
          <p:nvPr/>
        </p:nvGrpSpPr>
        <p:grpSpPr>
          <a:xfrm>
            <a:off x="268243" y="678759"/>
            <a:ext cx="7827018" cy="1974325"/>
            <a:chOff x="410708" y="756292"/>
            <a:chExt cx="7827018" cy="1974325"/>
          </a:xfrm>
        </p:grpSpPr>
        <p:grpSp>
          <p:nvGrpSpPr>
            <p:cNvPr id="31" name="Group 30">
              <a:extLst>
                <a:ext uri="{FF2B5EF4-FFF2-40B4-BE49-F238E27FC236}">
                  <a16:creationId xmlns:a16="http://schemas.microsoft.com/office/drawing/2014/main" id="{FFA00FE2-B1B5-F8CB-A5E8-5869F83BCBD9}"/>
                </a:ext>
              </a:extLst>
            </p:cNvPr>
            <p:cNvGrpSpPr/>
            <p:nvPr/>
          </p:nvGrpSpPr>
          <p:grpSpPr>
            <a:xfrm>
              <a:off x="6726875" y="1467500"/>
              <a:ext cx="680545" cy="680545"/>
              <a:chOff x="4612728" y="1933603"/>
              <a:chExt cx="680545" cy="680545"/>
            </a:xfrm>
          </p:grpSpPr>
          <p:sp>
            <p:nvSpPr>
              <p:cNvPr id="32" name="Oval 31">
                <a:extLst>
                  <a:ext uri="{FF2B5EF4-FFF2-40B4-BE49-F238E27FC236}">
                    <a16:creationId xmlns:a16="http://schemas.microsoft.com/office/drawing/2014/main" id="{295CBE7F-7644-7AF2-44AC-36F2CC9B86BE}"/>
                  </a:ext>
                </a:extLst>
              </p:cNvPr>
              <p:cNvSpPr/>
              <p:nvPr/>
            </p:nvSpPr>
            <p:spPr>
              <a:xfrm>
                <a:off x="4612728" y="1933603"/>
                <a:ext cx="680545" cy="680545"/>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ln>
                    <a:solidFill>
                      <a:schemeClr val="bg1">
                        <a:lumMod val="50000"/>
                      </a:schemeClr>
                    </a:solidFill>
                  </a:ln>
                  <a:latin typeface="+mj-lt"/>
                </a:endParaRPr>
              </a:p>
            </p:txBody>
          </p:sp>
          <p:pic>
            <p:nvPicPr>
              <p:cNvPr id="33" name="Picture 20">
                <a:extLst>
                  <a:ext uri="{FF2B5EF4-FFF2-40B4-BE49-F238E27FC236}">
                    <a16:creationId xmlns:a16="http://schemas.microsoft.com/office/drawing/2014/main" id="{4FBDE4A2-3360-568C-BED4-68773D4488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11412" y="2108540"/>
                <a:ext cx="483177" cy="33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4" name="Group 33">
              <a:extLst>
                <a:ext uri="{FF2B5EF4-FFF2-40B4-BE49-F238E27FC236}">
                  <a16:creationId xmlns:a16="http://schemas.microsoft.com/office/drawing/2014/main" id="{75E5F33C-609F-E3D8-7A91-2E50E59FF35C}"/>
                </a:ext>
              </a:extLst>
            </p:cNvPr>
            <p:cNvGrpSpPr/>
            <p:nvPr/>
          </p:nvGrpSpPr>
          <p:grpSpPr>
            <a:xfrm>
              <a:off x="994314" y="1493490"/>
              <a:ext cx="680545" cy="680545"/>
              <a:chOff x="227010" y="1851263"/>
              <a:chExt cx="748600" cy="748600"/>
            </a:xfrm>
          </p:grpSpPr>
          <p:sp>
            <p:nvSpPr>
              <p:cNvPr id="35" name="Oval 34">
                <a:extLst>
                  <a:ext uri="{FF2B5EF4-FFF2-40B4-BE49-F238E27FC236}">
                    <a16:creationId xmlns:a16="http://schemas.microsoft.com/office/drawing/2014/main" id="{2D60C917-063C-6F97-C91E-667A20F09325}"/>
                  </a:ext>
                </a:extLst>
              </p:cNvPr>
              <p:cNvSpPr/>
              <p:nvPr/>
            </p:nvSpPr>
            <p:spPr>
              <a:xfrm>
                <a:off x="227010" y="1851263"/>
                <a:ext cx="748600" cy="7486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ln>
                    <a:solidFill>
                      <a:schemeClr val="bg1">
                        <a:lumMod val="50000"/>
                      </a:schemeClr>
                    </a:solidFill>
                  </a:ln>
                  <a:latin typeface="+mj-lt"/>
                </a:endParaRPr>
              </a:p>
            </p:txBody>
          </p:sp>
          <p:grpSp>
            <p:nvGrpSpPr>
              <p:cNvPr id="36" name="Group 35">
                <a:extLst>
                  <a:ext uri="{FF2B5EF4-FFF2-40B4-BE49-F238E27FC236}">
                    <a16:creationId xmlns:a16="http://schemas.microsoft.com/office/drawing/2014/main" id="{819515A2-52B4-3CCB-2D3A-11A78E8F41DD}"/>
                  </a:ext>
                </a:extLst>
              </p:cNvPr>
              <p:cNvGrpSpPr/>
              <p:nvPr/>
            </p:nvGrpSpPr>
            <p:grpSpPr>
              <a:xfrm>
                <a:off x="305776" y="1950641"/>
                <a:ext cx="574052" cy="546147"/>
                <a:chOff x="522235" y="4625350"/>
                <a:chExt cx="1347216" cy="1313011"/>
              </a:xfrm>
            </p:grpSpPr>
            <p:pic>
              <p:nvPicPr>
                <p:cNvPr id="38" name="Picture 37">
                  <a:extLst>
                    <a:ext uri="{FF2B5EF4-FFF2-40B4-BE49-F238E27FC236}">
                      <a16:creationId xmlns:a16="http://schemas.microsoft.com/office/drawing/2014/main" id="{D571D4CD-ED79-ADF7-C929-5EBA8F7B0C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2235" y="5013556"/>
                  <a:ext cx="1347216" cy="485466"/>
                </a:xfrm>
                <a:prstGeom prst="rect">
                  <a:avLst/>
                </a:prstGeom>
              </p:spPr>
            </p:pic>
            <p:pic>
              <p:nvPicPr>
                <p:cNvPr id="39" name="Picture 38">
                  <a:extLst>
                    <a:ext uri="{FF2B5EF4-FFF2-40B4-BE49-F238E27FC236}">
                      <a16:creationId xmlns:a16="http://schemas.microsoft.com/office/drawing/2014/main" id="{64DA026C-85C9-E255-7831-31774CC9AE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9359" y="4625350"/>
                  <a:ext cx="1169847" cy="428874"/>
                </a:xfrm>
                <a:prstGeom prst="rect">
                  <a:avLst/>
                </a:prstGeom>
              </p:spPr>
            </p:pic>
            <p:pic>
              <p:nvPicPr>
                <p:cNvPr id="40" name="Picture 39">
                  <a:extLst>
                    <a:ext uri="{FF2B5EF4-FFF2-40B4-BE49-F238E27FC236}">
                      <a16:creationId xmlns:a16="http://schemas.microsoft.com/office/drawing/2014/main" id="{9E1729AD-C4E7-068B-9A43-CAC801D4E8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360" y="5461244"/>
                  <a:ext cx="1169848" cy="477117"/>
                </a:xfrm>
                <a:prstGeom prst="rect">
                  <a:avLst/>
                </a:prstGeom>
              </p:spPr>
            </p:pic>
          </p:grpSp>
          <p:sp>
            <p:nvSpPr>
              <p:cNvPr id="37" name="Oval 36">
                <a:extLst>
                  <a:ext uri="{FF2B5EF4-FFF2-40B4-BE49-F238E27FC236}">
                    <a16:creationId xmlns:a16="http://schemas.microsoft.com/office/drawing/2014/main" id="{575E97C2-A782-F0AF-B3B9-857C5DB27E0F}"/>
                  </a:ext>
                </a:extLst>
              </p:cNvPr>
              <p:cNvSpPr/>
              <p:nvPr/>
            </p:nvSpPr>
            <p:spPr>
              <a:xfrm>
                <a:off x="227010" y="1851263"/>
                <a:ext cx="748600" cy="7486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ln>
                    <a:solidFill>
                      <a:schemeClr val="bg1">
                        <a:lumMod val="50000"/>
                      </a:schemeClr>
                    </a:solidFill>
                  </a:ln>
                  <a:latin typeface="+mj-lt"/>
                </a:endParaRPr>
              </a:p>
            </p:txBody>
          </p:sp>
        </p:grpSp>
        <p:sp>
          <p:nvSpPr>
            <p:cNvPr id="10" name="TextBox 9">
              <a:extLst>
                <a:ext uri="{FF2B5EF4-FFF2-40B4-BE49-F238E27FC236}">
                  <a16:creationId xmlns:a16="http://schemas.microsoft.com/office/drawing/2014/main" id="{36DE4E80-9FCF-6D14-11C1-047D11EB3DE1}"/>
                </a:ext>
              </a:extLst>
            </p:cNvPr>
            <p:cNvSpPr txBox="1"/>
            <p:nvPr/>
          </p:nvSpPr>
          <p:spPr>
            <a:xfrm>
              <a:off x="410708" y="2260950"/>
              <a:ext cx="1831077" cy="444595"/>
            </a:xfrm>
            <a:prstGeom prst="rect">
              <a:avLst/>
            </a:prstGeom>
            <a:solidFill>
              <a:schemeClr val="bg1"/>
            </a:solidFill>
          </p:spPr>
          <p:txBody>
            <a:bodyPr wrap="square" lIns="36000" rIns="36000" rtlCol="0" anchor="ctr">
              <a:noAutofit/>
            </a:bodyPr>
            <a:lstStyle/>
            <a:p>
              <a:pPr algn="ctr"/>
              <a:r>
                <a:rPr lang="en-AU" sz="1600" dirty="0">
                  <a:latin typeface="+mj-lt"/>
                  <a:ea typeface="Lato" panose="020F0502020204030203" pitchFamily="34" charset="0"/>
                  <a:cs typeface="Calibri" panose="020F0502020204030204" pitchFamily="34" charset="0"/>
                  <a:sym typeface="Calibri" panose="020F0502020204030204" pitchFamily="34" charset="0"/>
                </a:rPr>
                <a:t>Substantial inter-donor </a:t>
              </a:r>
              <a:r>
                <a:rPr lang="en-AU" sz="1600" b="1" dirty="0">
                  <a:latin typeface="+mj-lt"/>
                  <a:ea typeface="Lato" panose="020F0502020204030203" pitchFamily="34" charset="0"/>
                  <a:cs typeface="Calibri" panose="020F0502020204030204" pitchFamily="34" charset="0"/>
                  <a:sym typeface="Calibri" panose="020F0502020204030204" pitchFamily="34" charset="0"/>
                </a:rPr>
                <a:t>variability</a:t>
              </a:r>
            </a:p>
          </p:txBody>
        </p:sp>
        <p:sp>
          <p:nvSpPr>
            <p:cNvPr id="11" name="TextBox 10">
              <a:extLst>
                <a:ext uri="{FF2B5EF4-FFF2-40B4-BE49-F238E27FC236}">
                  <a16:creationId xmlns:a16="http://schemas.microsoft.com/office/drawing/2014/main" id="{B0C9AE38-6D84-6EA4-A40B-14A8842A351D}"/>
                </a:ext>
              </a:extLst>
            </p:cNvPr>
            <p:cNvSpPr txBox="1"/>
            <p:nvPr/>
          </p:nvSpPr>
          <p:spPr>
            <a:xfrm>
              <a:off x="2967838" y="2260949"/>
              <a:ext cx="2259133" cy="444595"/>
            </a:xfrm>
            <a:prstGeom prst="rect">
              <a:avLst/>
            </a:prstGeom>
            <a:solidFill>
              <a:schemeClr val="bg1"/>
            </a:solidFill>
          </p:spPr>
          <p:txBody>
            <a:bodyPr wrap="square" lIns="36000" rIns="36000" rtlCol="0" anchor="ctr">
              <a:noAutofit/>
            </a:bodyPr>
            <a:lstStyle/>
            <a:p>
              <a:pPr algn="ctr"/>
              <a:r>
                <a:rPr lang="en-AU" sz="1600" b="1" dirty="0">
                  <a:latin typeface="+mj-lt"/>
                  <a:ea typeface="Lato" panose="020F0502020204030203" pitchFamily="34" charset="0"/>
                  <a:cs typeface="Calibri" panose="020F0502020204030204" pitchFamily="34" charset="0"/>
                  <a:sym typeface="Calibri" panose="020F0502020204030204" pitchFamily="34" charset="0"/>
                </a:rPr>
                <a:t>Small number </a:t>
              </a:r>
              <a:r>
                <a:rPr lang="en-AU" sz="1600" dirty="0">
                  <a:latin typeface="+mj-lt"/>
                  <a:ea typeface="Lato" panose="020F0502020204030203" pitchFamily="34" charset="0"/>
                  <a:cs typeface="Calibri" panose="020F0502020204030204" pitchFamily="34" charset="0"/>
                  <a:sym typeface="Calibri" panose="020F0502020204030204" pitchFamily="34" charset="0"/>
                </a:rPr>
                <a:t>of MSCs per donation </a:t>
              </a:r>
              <a:endParaRPr lang="en-AU" sz="1600" i="1" dirty="0">
                <a:latin typeface="+mj-lt"/>
                <a:ea typeface="Lato" panose="020F0502020204030203" pitchFamily="34" charset="0"/>
                <a:cs typeface="Calibri" panose="020F0502020204030204" pitchFamily="34" charset="0"/>
                <a:sym typeface="Calibri" panose="020F0502020204030204" pitchFamily="34" charset="0"/>
              </a:endParaRPr>
            </a:p>
          </p:txBody>
        </p:sp>
        <p:sp>
          <p:nvSpPr>
            <p:cNvPr id="48" name="TextBox 47">
              <a:extLst>
                <a:ext uri="{FF2B5EF4-FFF2-40B4-BE49-F238E27FC236}">
                  <a16:creationId xmlns:a16="http://schemas.microsoft.com/office/drawing/2014/main" id="{7A3CF650-564B-8515-C6A0-6B484CD63A3A}"/>
                </a:ext>
              </a:extLst>
            </p:cNvPr>
            <p:cNvSpPr txBox="1"/>
            <p:nvPr/>
          </p:nvSpPr>
          <p:spPr>
            <a:xfrm>
              <a:off x="2967838" y="862362"/>
              <a:ext cx="2259133" cy="369332"/>
            </a:xfrm>
            <a:prstGeom prst="rect">
              <a:avLst/>
            </a:prstGeom>
            <a:noFill/>
          </p:spPr>
          <p:txBody>
            <a:bodyPr wrap="square" rtlCol="0">
              <a:spAutoFit/>
            </a:bodyPr>
            <a:lstStyle/>
            <a:p>
              <a:pPr lvl="0" algn="ctr">
                <a:defRPr/>
              </a:pPr>
              <a:r>
                <a:rPr lang="en-AU" dirty="0">
                  <a:solidFill>
                    <a:schemeClr val="accent5"/>
                  </a:solidFill>
                  <a:latin typeface="+mj-lt"/>
                  <a:cs typeface="Arial"/>
                </a:rPr>
                <a:t>MSC isolation</a:t>
              </a:r>
            </a:p>
          </p:txBody>
        </p:sp>
        <p:sp>
          <p:nvSpPr>
            <p:cNvPr id="49" name="TextBox 48">
              <a:extLst>
                <a:ext uri="{FF2B5EF4-FFF2-40B4-BE49-F238E27FC236}">
                  <a16:creationId xmlns:a16="http://schemas.microsoft.com/office/drawing/2014/main" id="{910062C8-A392-DBD2-AD43-F701ED5A447C}"/>
                </a:ext>
              </a:extLst>
            </p:cNvPr>
            <p:cNvSpPr txBox="1"/>
            <p:nvPr/>
          </p:nvSpPr>
          <p:spPr>
            <a:xfrm>
              <a:off x="6092951" y="882991"/>
              <a:ext cx="2063186" cy="369332"/>
            </a:xfrm>
            <a:prstGeom prst="rect">
              <a:avLst/>
            </a:prstGeom>
            <a:noFill/>
          </p:spPr>
          <p:txBody>
            <a:bodyPr wrap="square" rtlCol="0">
              <a:spAutoFit/>
            </a:bodyPr>
            <a:lstStyle/>
            <a:p>
              <a:pPr algn="ctr"/>
              <a:r>
                <a:rPr lang="en-AU" dirty="0">
                  <a:solidFill>
                    <a:schemeClr val="accent5"/>
                  </a:solidFill>
                  <a:latin typeface="+mj-lt"/>
                  <a:ea typeface="Lato" panose="020F0502020204030203" pitchFamily="34" charset="0"/>
                  <a:cs typeface="Calibri" panose="020F0502020204030204" pitchFamily="34" charset="0"/>
                  <a:sym typeface="Calibri" panose="020F0502020204030204" pitchFamily="34" charset="0"/>
                </a:rPr>
                <a:t>Culture expansion</a:t>
              </a:r>
            </a:p>
          </p:txBody>
        </p:sp>
        <p:sp>
          <p:nvSpPr>
            <p:cNvPr id="50" name="TextBox 49">
              <a:extLst>
                <a:ext uri="{FF2B5EF4-FFF2-40B4-BE49-F238E27FC236}">
                  <a16:creationId xmlns:a16="http://schemas.microsoft.com/office/drawing/2014/main" id="{513A005E-1345-B5F8-8B8A-783BFE56163D}"/>
                </a:ext>
              </a:extLst>
            </p:cNvPr>
            <p:cNvSpPr txBox="1"/>
            <p:nvPr/>
          </p:nvSpPr>
          <p:spPr>
            <a:xfrm>
              <a:off x="455814" y="756292"/>
              <a:ext cx="1757544" cy="646331"/>
            </a:xfrm>
            <a:prstGeom prst="rect">
              <a:avLst/>
            </a:prstGeom>
            <a:noFill/>
          </p:spPr>
          <p:txBody>
            <a:bodyPr wrap="square" rtlCol="0">
              <a:spAutoFit/>
            </a:bodyPr>
            <a:lstStyle/>
            <a:p>
              <a:pPr lvl="0" algn="ctr">
                <a:defRPr/>
              </a:pPr>
              <a:r>
                <a:rPr lang="en-AU" dirty="0">
                  <a:solidFill>
                    <a:schemeClr val="accent5"/>
                  </a:solidFill>
                  <a:latin typeface="+mj-lt"/>
                  <a:cs typeface="Arial"/>
                </a:rPr>
                <a:t>Ongoing need for new donors</a:t>
              </a:r>
            </a:p>
          </p:txBody>
        </p:sp>
        <p:sp>
          <p:nvSpPr>
            <p:cNvPr id="7" name="Arrow: Right 6">
              <a:extLst>
                <a:ext uri="{FF2B5EF4-FFF2-40B4-BE49-F238E27FC236}">
                  <a16:creationId xmlns:a16="http://schemas.microsoft.com/office/drawing/2014/main" id="{014ED135-0B5A-AC9A-A9CB-10F26709DCA1}"/>
                </a:ext>
              </a:extLst>
            </p:cNvPr>
            <p:cNvSpPr/>
            <p:nvPr/>
          </p:nvSpPr>
          <p:spPr>
            <a:xfrm>
              <a:off x="2428201" y="1664149"/>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pic>
          <p:nvPicPr>
            <p:cNvPr id="9" name="Picture 8">
              <a:extLst>
                <a:ext uri="{FF2B5EF4-FFF2-40B4-BE49-F238E27FC236}">
                  <a16:creationId xmlns:a16="http://schemas.microsoft.com/office/drawing/2014/main" id="{FA3FF0C8-2CA0-39F4-71DC-BF8835715477}"/>
                </a:ext>
              </a:extLst>
            </p:cNvPr>
            <p:cNvPicPr>
              <a:picLocks noChangeAspect="1"/>
            </p:cNvPicPr>
            <p:nvPr/>
          </p:nvPicPr>
          <p:blipFill>
            <a:blip r:embed="rId7"/>
            <a:stretch>
              <a:fillRect/>
            </a:stretch>
          </p:blipFill>
          <p:spPr>
            <a:xfrm>
              <a:off x="3829027" y="1307016"/>
              <a:ext cx="562004" cy="979220"/>
            </a:xfrm>
            <a:prstGeom prst="rect">
              <a:avLst/>
            </a:prstGeom>
          </p:spPr>
        </p:pic>
        <p:sp>
          <p:nvSpPr>
            <p:cNvPr id="17" name="Arrow: Right 16">
              <a:extLst>
                <a:ext uri="{FF2B5EF4-FFF2-40B4-BE49-F238E27FC236}">
                  <a16:creationId xmlns:a16="http://schemas.microsoft.com/office/drawing/2014/main" id="{CD842642-9550-6B7B-7315-64DF77F9F108}"/>
                </a:ext>
              </a:extLst>
            </p:cNvPr>
            <p:cNvSpPr/>
            <p:nvPr/>
          </p:nvSpPr>
          <p:spPr>
            <a:xfrm>
              <a:off x="5145475" y="1664149"/>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77" name="TextBox 76">
              <a:extLst>
                <a:ext uri="{FF2B5EF4-FFF2-40B4-BE49-F238E27FC236}">
                  <a16:creationId xmlns:a16="http://schemas.microsoft.com/office/drawing/2014/main" id="{698FF142-1860-742B-46EA-1EECB2445C45}"/>
                </a:ext>
              </a:extLst>
            </p:cNvPr>
            <p:cNvSpPr txBox="1"/>
            <p:nvPr/>
          </p:nvSpPr>
          <p:spPr>
            <a:xfrm>
              <a:off x="5953024" y="2286022"/>
              <a:ext cx="2284702" cy="444595"/>
            </a:xfrm>
            <a:prstGeom prst="rect">
              <a:avLst/>
            </a:prstGeom>
            <a:solidFill>
              <a:schemeClr val="bg1"/>
            </a:solidFill>
          </p:spPr>
          <p:txBody>
            <a:bodyPr wrap="square" lIns="36000" rIns="36000" rtlCol="0" anchor="ctr">
              <a:noAutofit/>
            </a:bodyPr>
            <a:lstStyle/>
            <a:p>
              <a:pPr algn="ctr"/>
              <a:r>
                <a:rPr lang="en-AU" sz="1600" b="1" dirty="0">
                  <a:latin typeface="+mj-lt"/>
                  <a:ea typeface="Lato" panose="020F0502020204030203" pitchFamily="34" charset="0"/>
                  <a:cs typeface="Calibri" panose="020F0502020204030204" pitchFamily="34" charset="0"/>
                  <a:sym typeface="Calibri" panose="020F0502020204030204" pitchFamily="34" charset="0"/>
                </a:rPr>
                <a:t>Extensive </a:t>
              </a:r>
              <a:r>
                <a:rPr lang="en-AU" sz="1600" dirty="0">
                  <a:latin typeface="+mj-lt"/>
                  <a:ea typeface="Lato" panose="020F0502020204030203" pitchFamily="34" charset="0"/>
                  <a:cs typeface="Calibri" panose="020F0502020204030204" pitchFamily="34" charset="0"/>
                  <a:sym typeface="Calibri" panose="020F0502020204030204" pitchFamily="34" charset="0"/>
                </a:rPr>
                <a:t>MSC culture expansion required </a:t>
              </a:r>
              <a:endParaRPr lang="en-AU" sz="1600" i="1" dirty="0">
                <a:latin typeface="+mj-lt"/>
                <a:ea typeface="Lato" panose="020F0502020204030203" pitchFamily="34" charset="0"/>
                <a:cs typeface="Calibri" panose="020F0502020204030204" pitchFamily="34" charset="0"/>
                <a:sym typeface="Calibri" panose="020F0502020204030204" pitchFamily="34" charset="0"/>
              </a:endParaRPr>
            </a:p>
          </p:txBody>
        </p:sp>
      </p:grpSp>
      <p:sp>
        <p:nvSpPr>
          <p:cNvPr id="6" name="Rectangle 5">
            <a:extLst>
              <a:ext uri="{FF2B5EF4-FFF2-40B4-BE49-F238E27FC236}">
                <a16:creationId xmlns:a16="http://schemas.microsoft.com/office/drawing/2014/main" id="{40CFE5EC-B9D0-46CC-A0C8-4B4520E9627D}"/>
              </a:ext>
            </a:extLst>
          </p:cNvPr>
          <p:cNvSpPr/>
          <p:nvPr/>
        </p:nvSpPr>
        <p:spPr>
          <a:xfrm>
            <a:off x="11786" y="2988462"/>
            <a:ext cx="12192000" cy="322398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21" name="Title 2">
            <a:extLst>
              <a:ext uri="{FF2B5EF4-FFF2-40B4-BE49-F238E27FC236}">
                <a16:creationId xmlns:a16="http://schemas.microsoft.com/office/drawing/2014/main" id="{629B70C8-0A49-A825-13D6-B878FBA40F0D}"/>
              </a:ext>
            </a:extLst>
          </p:cNvPr>
          <p:cNvSpPr txBox="1">
            <a:spLocks/>
          </p:cNvSpPr>
          <p:nvPr/>
        </p:nvSpPr>
        <p:spPr>
          <a:xfrm>
            <a:off x="404939" y="3081736"/>
            <a:ext cx="11376025" cy="5153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accent4"/>
                </a:solidFill>
                <a:latin typeface="+mj-lt"/>
                <a:ea typeface="+mj-ea"/>
                <a:cs typeface="+mj-cs"/>
              </a:defRPr>
            </a:lvl1pPr>
          </a:lstStyle>
          <a:p>
            <a:r>
              <a:rPr lang="en-AU" sz="3800" dirty="0">
                <a:solidFill>
                  <a:schemeClr val="accent5"/>
                </a:solidFill>
              </a:rPr>
              <a:t>Cymerus™ iPSC-based process</a:t>
            </a:r>
          </a:p>
        </p:txBody>
      </p:sp>
      <p:grpSp>
        <p:nvGrpSpPr>
          <p:cNvPr id="8" name="Group 7">
            <a:extLst>
              <a:ext uri="{FF2B5EF4-FFF2-40B4-BE49-F238E27FC236}">
                <a16:creationId xmlns:a16="http://schemas.microsoft.com/office/drawing/2014/main" id="{274EBF49-CFCB-8BA0-905A-340886A3EA7F}"/>
              </a:ext>
            </a:extLst>
          </p:cNvPr>
          <p:cNvGrpSpPr/>
          <p:nvPr/>
        </p:nvGrpSpPr>
        <p:grpSpPr>
          <a:xfrm>
            <a:off x="194709" y="3664733"/>
            <a:ext cx="8012260" cy="2107283"/>
            <a:chOff x="706438" y="3906780"/>
            <a:chExt cx="8012260" cy="2107283"/>
          </a:xfrm>
        </p:grpSpPr>
        <p:pic>
          <p:nvPicPr>
            <p:cNvPr id="47" name="Picture 46" descr="Shape, circle&#10;&#10;Description automatically generated">
              <a:extLst>
                <a:ext uri="{FF2B5EF4-FFF2-40B4-BE49-F238E27FC236}">
                  <a16:creationId xmlns:a16="http://schemas.microsoft.com/office/drawing/2014/main" id="{DB60F8C8-4189-0467-F892-679E793A243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49667" y="4611023"/>
              <a:ext cx="714282" cy="714251"/>
            </a:xfrm>
            <a:prstGeom prst="ellipse">
              <a:avLst/>
            </a:prstGeom>
          </p:spPr>
        </p:pic>
        <p:pic>
          <p:nvPicPr>
            <p:cNvPr id="52" name="Picture 51" descr="Shape, circle&#10;&#10;Description automatically generated">
              <a:extLst>
                <a:ext uri="{FF2B5EF4-FFF2-40B4-BE49-F238E27FC236}">
                  <a16:creationId xmlns:a16="http://schemas.microsoft.com/office/drawing/2014/main" id="{5BB9F1EB-A6F4-334A-6A95-C46B019A3B9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6011911" y="4601913"/>
              <a:ext cx="714282" cy="714252"/>
            </a:xfrm>
            <a:prstGeom prst="ellipse">
              <a:avLst/>
            </a:prstGeom>
          </p:spPr>
        </p:pic>
        <p:pic>
          <p:nvPicPr>
            <p:cNvPr id="57" name="Picture 56" descr="Shape, circle&#10;&#10;Description automatically generated">
              <a:extLst>
                <a:ext uri="{FF2B5EF4-FFF2-40B4-BE49-F238E27FC236}">
                  <a16:creationId xmlns:a16="http://schemas.microsoft.com/office/drawing/2014/main" id="{2D0EB6A9-87A0-023B-BEBE-B573BA2F1C0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069446" y="4611024"/>
              <a:ext cx="671695" cy="710027"/>
            </a:xfrm>
            <a:prstGeom prst="ellipse">
              <a:avLst/>
            </a:prstGeom>
          </p:spPr>
        </p:pic>
        <p:pic>
          <p:nvPicPr>
            <p:cNvPr id="58" name="Picture 57" descr="Shape, circle&#10;&#10;Description automatically generated">
              <a:extLst>
                <a:ext uri="{FF2B5EF4-FFF2-40B4-BE49-F238E27FC236}">
                  <a16:creationId xmlns:a16="http://schemas.microsoft.com/office/drawing/2014/main" id="{127A1B0C-6416-0B42-BA7B-DC71F8DC8D47}"/>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7503536" y="4611023"/>
              <a:ext cx="734190" cy="752032"/>
            </a:xfrm>
            <a:prstGeom prst="ellipse">
              <a:avLst/>
            </a:prstGeom>
          </p:spPr>
        </p:pic>
        <p:pic>
          <p:nvPicPr>
            <p:cNvPr id="59" name="Picture 58" descr="Shape, circle&#10;&#10;Description automatically generated">
              <a:extLst>
                <a:ext uri="{FF2B5EF4-FFF2-40B4-BE49-F238E27FC236}">
                  <a16:creationId xmlns:a16="http://schemas.microsoft.com/office/drawing/2014/main" id="{702E32C0-6504-C877-BFDA-8C83731A974B}"/>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354564" y="4615625"/>
              <a:ext cx="714281" cy="710026"/>
            </a:xfrm>
            <a:prstGeom prst="ellipse">
              <a:avLst/>
            </a:prstGeom>
          </p:spPr>
        </p:pic>
        <p:sp>
          <p:nvSpPr>
            <p:cNvPr id="60" name="TextBox 59">
              <a:extLst>
                <a:ext uri="{FF2B5EF4-FFF2-40B4-BE49-F238E27FC236}">
                  <a16:creationId xmlns:a16="http://schemas.microsoft.com/office/drawing/2014/main" id="{E1F85D73-D679-14FB-34DB-61624297568E}"/>
                </a:ext>
              </a:extLst>
            </p:cNvPr>
            <p:cNvSpPr txBox="1"/>
            <p:nvPr/>
          </p:nvSpPr>
          <p:spPr>
            <a:xfrm>
              <a:off x="779972" y="5411918"/>
              <a:ext cx="1757544" cy="601362"/>
            </a:xfrm>
            <a:prstGeom prst="rect">
              <a:avLst/>
            </a:prstGeom>
            <a:solidFill>
              <a:schemeClr val="accent2"/>
            </a:solidFill>
          </p:spPr>
          <p:txBody>
            <a:bodyPr wrap="square" lIns="0" tIns="36000" rIns="0" bIns="36000" rtlCol="0" anchor="ctr">
              <a:noAutofit/>
            </a:bodyPr>
            <a:lstStyle/>
            <a:p>
              <a:pPr algn="ctr"/>
              <a:r>
                <a:rPr lang="en-AU" sz="1600" b="1"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Avoids</a:t>
              </a: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 inter-donor </a:t>
              </a:r>
            </a:p>
            <a:p>
              <a:pPr algn="ct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variability</a:t>
              </a:r>
            </a:p>
          </p:txBody>
        </p:sp>
        <p:sp>
          <p:nvSpPr>
            <p:cNvPr id="61" name="TextBox 60">
              <a:extLst>
                <a:ext uri="{FF2B5EF4-FFF2-40B4-BE49-F238E27FC236}">
                  <a16:creationId xmlns:a16="http://schemas.microsoft.com/office/drawing/2014/main" id="{B03119BB-5189-C8EA-480C-8EF9264976FF}"/>
                </a:ext>
              </a:extLst>
            </p:cNvPr>
            <p:cNvSpPr txBox="1"/>
            <p:nvPr/>
          </p:nvSpPr>
          <p:spPr>
            <a:xfrm>
              <a:off x="2809712" y="5412702"/>
              <a:ext cx="2259133" cy="601361"/>
            </a:xfrm>
            <a:prstGeom prst="rect">
              <a:avLst/>
            </a:prstGeom>
            <a:solidFill>
              <a:schemeClr val="accent2"/>
            </a:solidFill>
          </p:spPr>
          <p:txBody>
            <a:bodyPr wrap="square" lIns="0" tIns="36000" rIns="0" bIns="36000" rtlCol="0" anchor="ctr">
              <a:noAutofit/>
            </a:bodyPr>
            <a:lstStyle/>
            <a:p>
              <a:pPr algn="ct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Effectively </a:t>
              </a:r>
              <a:r>
                <a:rPr lang="en-AU" sz="1600" b="1"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limitless </a:t>
              </a: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expansion potential</a:t>
              </a:r>
            </a:p>
          </p:txBody>
        </p:sp>
        <p:sp>
          <p:nvSpPr>
            <p:cNvPr id="62" name="TextBox 61">
              <a:extLst>
                <a:ext uri="{FF2B5EF4-FFF2-40B4-BE49-F238E27FC236}">
                  <a16:creationId xmlns:a16="http://schemas.microsoft.com/office/drawing/2014/main" id="{02A8E08A-0A14-3E02-09F2-4D9B4C4E1F1B}"/>
                </a:ext>
              </a:extLst>
            </p:cNvPr>
            <p:cNvSpPr txBox="1"/>
            <p:nvPr/>
          </p:nvSpPr>
          <p:spPr>
            <a:xfrm>
              <a:off x="6096000" y="5411918"/>
              <a:ext cx="2141726" cy="601360"/>
            </a:xfrm>
            <a:prstGeom prst="rect">
              <a:avLst/>
            </a:prstGeom>
            <a:solidFill>
              <a:schemeClr val="accent2"/>
            </a:solidFill>
          </p:spPr>
          <p:txBody>
            <a:bodyPr wrap="square" lIns="0" tIns="36000" rIns="0" bIns="36000" rtlCol="0" anchor="ctr">
              <a:noAutofit/>
            </a:bodyPr>
            <a:lstStyle/>
            <a:p>
              <a:pPr algn="ctr"/>
              <a:r>
                <a:rPr lang="en-AU" sz="1600" b="1"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Minimal</a:t>
              </a: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 MSC </a:t>
              </a:r>
            </a:p>
            <a:p>
              <a:pPr algn="ctr"/>
              <a:r>
                <a:rPr lang="en-AU" sz="1600" dirty="0">
                  <a:solidFill>
                    <a:schemeClr val="bg1"/>
                  </a:solidFill>
                  <a:latin typeface="+mj-lt"/>
                  <a:ea typeface="Lato" panose="020F0502020204030203" pitchFamily="34" charset="0"/>
                  <a:cs typeface="Calibri" panose="020F0502020204030204" pitchFamily="34" charset="0"/>
                  <a:sym typeface="Calibri" panose="020F0502020204030204" pitchFamily="34" charset="0"/>
                </a:rPr>
                <a:t>culture expansion</a:t>
              </a:r>
            </a:p>
          </p:txBody>
        </p:sp>
        <p:sp>
          <p:nvSpPr>
            <p:cNvPr id="63" name="TextBox 62">
              <a:extLst>
                <a:ext uri="{FF2B5EF4-FFF2-40B4-BE49-F238E27FC236}">
                  <a16:creationId xmlns:a16="http://schemas.microsoft.com/office/drawing/2014/main" id="{D04BC0FE-8065-9D61-F69F-2705F6DF76B8}"/>
                </a:ext>
              </a:extLst>
            </p:cNvPr>
            <p:cNvSpPr txBox="1"/>
            <p:nvPr/>
          </p:nvSpPr>
          <p:spPr>
            <a:xfrm>
              <a:off x="706438" y="3926632"/>
              <a:ext cx="1831077" cy="646331"/>
            </a:xfrm>
            <a:prstGeom prst="rect">
              <a:avLst/>
            </a:prstGeom>
            <a:noFill/>
          </p:spPr>
          <p:txBody>
            <a:bodyPr wrap="square" rtlCol="0">
              <a:spAutoFit/>
            </a:bodyPr>
            <a:lstStyle/>
            <a:p>
              <a:pPr lvl="0" algn="ctr">
                <a:defRPr/>
              </a:pPr>
              <a:r>
                <a:rPr lang="en-AU" b="1" dirty="0">
                  <a:solidFill>
                    <a:schemeClr val="accent3"/>
                  </a:solidFill>
                  <a:latin typeface="+mj-lt"/>
                  <a:cs typeface="Arial"/>
                </a:rPr>
                <a:t>One donor, one time</a:t>
              </a:r>
            </a:p>
          </p:txBody>
        </p:sp>
        <p:sp>
          <p:nvSpPr>
            <p:cNvPr id="68" name="TextBox 67">
              <a:extLst>
                <a:ext uri="{FF2B5EF4-FFF2-40B4-BE49-F238E27FC236}">
                  <a16:creationId xmlns:a16="http://schemas.microsoft.com/office/drawing/2014/main" id="{BAE21F52-A60A-E132-1094-7C4E33DED037}"/>
                </a:ext>
              </a:extLst>
            </p:cNvPr>
            <p:cNvSpPr txBox="1"/>
            <p:nvPr/>
          </p:nvSpPr>
          <p:spPr>
            <a:xfrm>
              <a:off x="2716948" y="3906780"/>
              <a:ext cx="2395782" cy="646331"/>
            </a:xfrm>
            <a:prstGeom prst="rect">
              <a:avLst/>
            </a:prstGeom>
            <a:noFill/>
          </p:spPr>
          <p:txBody>
            <a:bodyPr wrap="square" rtlCol="0">
              <a:spAutoFit/>
            </a:bodyPr>
            <a:lstStyle/>
            <a:p>
              <a:pPr lvl="0" algn="ctr">
                <a:defRPr/>
              </a:pPr>
              <a:r>
                <a:rPr lang="en-AU" dirty="0">
                  <a:solidFill>
                    <a:schemeClr val="accent3"/>
                  </a:solidFill>
                  <a:latin typeface="+mj-lt"/>
                  <a:cs typeface="Arial"/>
                </a:rPr>
                <a:t>Reprogramming &amp; iPSC expansion</a:t>
              </a:r>
            </a:p>
          </p:txBody>
        </p:sp>
        <p:sp>
          <p:nvSpPr>
            <p:cNvPr id="72" name="TextBox 71">
              <a:extLst>
                <a:ext uri="{FF2B5EF4-FFF2-40B4-BE49-F238E27FC236}">
                  <a16:creationId xmlns:a16="http://schemas.microsoft.com/office/drawing/2014/main" id="{70EB14A0-D97F-9359-1BEF-9B6F9E9540B4}"/>
                </a:ext>
              </a:extLst>
            </p:cNvPr>
            <p:cNvSpPr txBox="1"/>
            <p:nvPr/>
          </p:nvSpPr>
          <p:spPr>
            <a:xfrm>
              <a:off x="5844808" y="3926180"/>
              <a:ext cx="2873890" cy="646331"/>
            </a:xfrm>
            <a:prstGeom prst="rect">
              <a:avLst/>
            </a:prstGeom>
            <a:noFill/>
          </p:spPr>
          <p:txBody>
            <a:bodyPr wrap="square" rtlCol="0">
              <a:spAutoFit/>
            </a:bodyPr>
            <a:lstStyle/>
            <a:p>
              <a:pPr lvl="0" algn="ctr">
                <a:defRPr/>
              </a:pPr>
              <a:r>
                <a:rPr lang="en-AU" dirty="0">
                  <a:solidFill>
                    <a:schemeClr val="accent3"/>
                  </a:solidFill>
                  <a:latin typeface="+mj-lt"/>
                  <a:cs typeface="Arial"/>
                </a:rPr>
                <a:t>Differentiation</a:t>
              </a:r>
              <a:r>
                <a:rPr lang="en-AU" b="1" dirty="0">
                  <a:solidFill>
                    <a:schemeClr val="accent3"/>
                  </a:solidFill>
                  <a:latin typeface="+mj-lt"/>
                  <a:cs typeface="Arial"/>
                </a:rPr>
                <a:t> </a:t>
              </a:r>
              <a:r>
                <a:rPr lang="en-AU" dirty="0">
                  <a:solidFill>
                    <a:schemeClr val="accent3"/>
                  </a:solidFill>
                  <a:latin typeface="+mj-lt"/>
                  <a:cs typeface="Arial"/>
                </a:rPr>
                <a:t>into MSCs &amp; culture expansion</a:t>
              </a:r>
              <a:endParaRPr lang="en-AU" b="1" dirty="0">
                <a:solidFill>
                  <a:schemeClr val="accent3"/>
                </a:solidFill>
                <a:latin typeface="+mj-lt"/>
                <a:cs typeface="Arial"/>
              </a:endParaRPr>
            </a:p>
          </p:txBody>
        </p:sp>
        <p:sp>
          <p:nvSpPr>
            <p:cNvPr id="73" name="Arrow: Right 72">
              <a:extLst>
                <a:ext uri="{FF2B5EF4-FFF2-40B4-BE49-F238E27FC236}">
                  <a16:creationId xmlns:a16="http://schemas.microsoft.com/office/drawing/2014/main" id="{0EEAE181-733C-CFAD-E895-AE4C911F111B}"/>
                </a:ext>
              </a:extLst>
            </p:cNvPr>
            <p:cNvSpPr/>
            <p:nvPr/>
          </p:nvSpPr>
          <p:spPr>
            <a:xfrm>
              <a:off x="1875309" y="4758983"/>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74" name="Arrow: Right 73">
              <a:extLst>
                <a:ext uri="{FF2B5EF4-FFF2-40B4-BE49-F238E27FC236}">
                  <a16:creationId xmlns:a16="http://schemas.microsoft.com/office/drawing/2014/main" id="{92FA9AD8-907B-315B-666E-A299008BD3A6}"/>
                </a:ext>
              </a:extLst>
            </p:cNvPr>
            <p:cNvSpPr/>
            <p:nvPr/>
          </p:nvSpPr>
          <p:spPr>
            <a:xfrm>
              <a:off x="3583736" y="4786565"/>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75" name="Arrow: Right 74">
              <a:extLst>
                <a:ext uri="{FF2B5EF4-FFF2-40B4-BE49-F238E27FC236}">
                  <a16:creationId xmlns:a16="http://schemas.microsoft.com/office/drawing/2014/main" id="{89A97ABF-6E44-3531-DC21-0345924D452E}"/>
                </a:ext>
              </a:extLst>
            </p:cNvPr>
            <p:cNvSpPr/>
            <p:nvPr/>
          </p:nvSpPr>
          <p:spPr>
            <a:xfrm>
              <a:off x="5209274" y="4786565"/>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76" name="Arrow: Right 75">
              <a:extLst>
                <a:ext uri="{FF2B5EF4-FFF2-40B4-BE49-F238E27FC236}">
                  <a16:creationId xmlns:a16="http://schemas.microsoft.com/office/drawing/2014/main" id="{FC00CF0B-077B-906F-7121-773D5D6C416C}"/>
                </a:ext>
              </a:extLst>
            </p:cNvPr>
            <p:cNvSpPr/>
            <p:nvPr/>
          </p:nvSpPr>
          <p:spPr>
            <a:xfrm>
              <a:off x="6794858" y="4786565"/>
              <a:ext cx="662207" cy="368146"/>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grpSp>
      <p:sp>
        <p:nvSpPr>
          <p:cNvPr id="78" name="TextBox 77">
            <a:extLst>
              <a:ext uri="{FF2B5EF4-FFF2-40B4-BE49-F238E27FC236}">
                <a16:creationId xmlns:a16="http://schemas.microsoft.com/office/drawing/2014/main" id="{6FF2311D-C76E-2DA1-BDAA-F9A0759D6B75}"/>
              </a:ext>
            </a:extLst>
          </p:cNvPr>
          <p:cNvSpPr txBox="1"/>
          <p:nvPr/>
        </p:nvSpPr>
        <p:spPr>
          <a:xfrm flipH="1">
            <a:off x="8253440" y="3338162"/>
            <a:ext cx="3836978" cy="2585323"/>
          </a:xfrm>
          <a:prstGeom prst="rect">
            <a:avLst/>
          </a:prstGeom>
          <a:noFill/>
          <a:ln w="38100">
            <a:solidFill>
              <a:schemeClr val="bg1">
                <a:lumMod val="50000"/>
              </a:schemeClr>
            </a:solidFill>
          </a:ln>
        </p:spPr>
        <p:txBody>
          <a:bodyPr wrap="square" rtlCol="0">
            <a:spAutoFit/>
          </a:bodyPr>
          <a:lstStyle/>
          <a:p>
            <a:pPr>
              <a:spcAft>
                <a:spcPts val="600"/>
              </a:spcAft>
            </a:pPr>
            <a:r>
              <a:rPr lang="en-AU" dirty="0">
                <a:solidFill>
                  <a:schemeClr val="accent3"/>
                </a:solidFill>
                <a:latin typeface="+mj-lt"/>
                <a:ea typeface="Lato" panose="020F0502020204030203" pitchFamily="34" charset="0"/>
                <a:cs typeface="Calibri" panose="020F0502020204030204" pitchFamily="34" charset="0"/>
              </a:rPr>
              <a:t>Advantages of </a:t>
            </a:r>
            <a:r>
              <a:rPr lang="en-AU" b="1" dirty="0">
                <a:solidFill>
                  <a:schemeClr val="accent3"/>
                </a:solidFill>
                <a:latin typeface="+mj-lt"/>
                <a:ea typeface="Lato" panose="020F0502020204030203" pitchFamily="34" charset="0"/>
                <a:cs typeface="Calibri" panose="020F0502020204030204" pitchFamily="34" charset="0"/>
              </a:rPr>
              <a:t>Cymerus™ </a:t>
            </a:r>
            <a:r>
              <a:rPr lang="en-AU" dirty="0">
                <a:solidFill>
                  <a:schemeClr val="accent3"/>
                </a:solidFill>
                <a:latin typeface="+mj-lt"/>
                <a:ea typeface="Lato" panose="020F0502020204030203" pitchFamily="34" charset="0"/>
                <a:cs typeface="Calibri" panose="020F0502020204030204" pitchFamily="34" charset="0"/>
              </a:rPr>
              <a:t>platform:</a:t>
            </a:r>
          </a:p>
          <a:p>
            <a:pPr marL="342900" indent="-342900">
              <a:spcAft>
                <a:spcPts val="600"/>
              </a:spcAft>
              <a:buFont typeface="Arial" panose="020B0604020202020204" pitchFamily="34" charset="0"/>
              <a:buChar char="•"/>
            </a:pPr>
            <a:r>
              <a:rPr lang="en-AU" sz="1700" b="1" dirty="0">
                <a:solidFill>
                  <a:schemeClr val="accent3"/>
                </a:solidFill>
                <a:latin typeface="+mj-lt"/>
                <a:ea typeface="Lato" panose="020F0502020204030203" pitchFamily="34" charset="0"/>
                <a:cs typeface="Calibri" panose="020F0502020204030204" pitchFamily="34" charset="0"/>
              </a:rPr>
              <a:t>Effectively limitless </a:t>
            </a:r>
            <a:r>
              <a:rPr lang="en-AU" sz="1700" dirty="0">
                <a:solidFill>
                  <a:schemeClr val="accent3"/>
                </a:solidFill>
                <a:latin typeface="+mj-lt"/>
                <a:ea typeface="Lato" panose="020F0502020204030203" pitchFamily="34" charset="0"/>
                <a:cs typeface="Calibri" panose="020F0502020204030204" pitchFamily="34" charset="0"/>
              </a:rPr>
              <a:t>iPSC expansion potential</a:t>
            </a:r>
            <a:endParaRPr lang="en-AU" sz="1700" b="1" dirty="0">
              <a:solidFill>
                <a:schemeClr val="accent3"/>
              </a:solidFill>
              <a:latin typeface="+mj-lt"/>
              <a:ea typeface="Lato" panose="020F0502020204030203" pitchFamily="34" charset="0"/>
              <a:cs typeface="Calibri" panose="020F0502020204030204" pitchFamily="34" charset="0"/>
            </a:endParaRPr>
          </a:p>
          <a:p>
            <a:pPr marL="342900" indent="-342900">
              <a:spcAft>
                <a:spcPts val="600"/>
              </a:spcAft>
              <a:buFont typeface="Arial" panose="020B0604020202020204" pitchFamily="34" charset="0"/>
              <a:buChar char="•"/>
            </a:pPr>
            <a:r>
              <a:rPr lang="en-AU" sz="1700" b="1" dirty="0">
                <a:solidFill>
                  <a:schemeClr val="accent3"/>
                </a:solidFill>
                <a:latin typeface="+mj-lt"/>
                <a:ea typeface="Lato" panose="020F0502020204030203" pitchFamily="34" charset="0"/>
                <a:cs typeface="Calibri" panose="020F0502020204030204" pitchFamily="34" charset="0"/>
              </a:rPr>
              <a:t>Avoids</a:t>
            </a:r>
            <a:r>
              <a:rPr lang="en-AU" sz="1700" dirty="0">
                <a:solidFill>
                  <a:schemeClr val="accent3"/>
                </a:solidFill>
                <a:latin typeface="+mj-lt"/>
                <a:ea typeface="Lato" panose="020F0502020204030203" pitchFamily="34" charset="0"/>
                <a:cs typeface="Calibri" panose="020F0502020204030204" pitchFamily="34" charset="0"/>
              </a:rPr>
              <a:t> need for new donors</a:t>
            </a:r>
          </a:p>
          <a:p>
            <a:pPr marL="342900" indent="-342900">
              <a:spcAft>
                <a:spcPts val="600"/>
              </a:spcAft>
              <a:buFont typeface="Arial" panose="020B0604020202020204" pitchFamily="34" charset="0"/>
              <a:buChar char="•"/>
            </a:pPr>
            <a:r>
              <a:rPr lang="en-AU" sz="1700" b="1" dirty="0">
                <a:solidFill>
                  <a:schemeClr val="accent3"/>
                </a:solidFill>
                <a:latin typeface="+mj-lt"/>
                <a:ea typeface="Lato" panose="020F0502020204030203" pitchFamily="34" charset="0"/>
                <a:cs typeface="Calibri" panose="020F0502020204030204" pitchFamily="34" charset="0"/>
              </a:rPr>
              <a:t>Avoids </a:t>
            </a:r>
            <a:r>
              <a:rPr lang="en-AU" sz="1700" dirty="0">
                <a:solidFill>
                  <a:schemeClr val="accent3"/>
                </a:solidFill>
                <a:latin typeface="+mj-lt"/>
                <a:ea typeface="Lato" panose="020F0502020204030203" pitchFamily="34" charset="0"/>
                <a:cs typeface="Calibri" panose="020F0502020204030204" pitchFamily="34" charset="0"/>
              </a:rPr>
              <a:t>inter-donor variability </a:t>
            </a:r>
          </a:p>
          <a:p>
            <a:pPr marL="342900" indent="-342900">
              <a:spcAft>
                <a:spcPts val="600"/>
              </a:spcAft>
              <a:buFont typeface="Arial" panose="020B0604020202020204" pitchFamily="34" charset="0"/>
              <a:buChar char="•"/>
            </a:pPr>
            <a:r>
              <a:rPr lang="en-AU" sz="1700" b="1" dirty="0">
                <a:solidFill>
                  <a:schemeClr val="accent3"/>
                </a:solidFill>
                <a:latin typeface="+mj-lt"/>
                <a:ea typeface="Lato" panose="020F0502020204030203" pitchFamily="34" charset="0"/>
                <a:cs typeface="Calibri" panose="020F0502020204030204" pitchFamily="34" charset="0"/>
              </a:rPr>
              <a:t>Avoids</a:t>
            </a:r>
            <a:r>
              <a:rPr lang="en-AU" sz="1700" dirty="0">
                <a:solidFill>
                  <a:schemeClr val="accent3"/>
                </a:solidFill>
                <a:latin typeface="+mj-lt"/>
                <a:ea typeface="Lato" panose="020F0502020204030203" pitchFamily="34" charset="0"/>
                <a:cs typeface="Calibri" panose="020F0502020204030204" pitchFamily="34" charset="0"/>
              </a:rPr>
              <a:t> extensive MSC expansion</a:t>
            </a:r>
          </a:p>
          <a:p>
            <a:pPr marL="342900" indent="-342900">
              <a:spcAft>
                <a:spcPts val="600"/>
              </a:spcAft>
              <a:buFont typeface="Arial" panose="020B0604020202020204" pitchFamily="34" charset="0"/>
              <a:buChar char="•"/>
            </a:pPr>
            <a:r>
              <a:rPr lang="en-AU" sz="1700" dirty="0">
                <a:solidFill>
                  <a:schemeClr val="accent3"/>
                </a:solidFill>
                <a:latin typeface="+mj-lt"/>
                <a:ea typeface="Lato" panose="020F0502020204030203" pitchFamily="34" charset="0"/>
                <a:cs typeface="Calibri" panose="020F0502020204030204" pitchFamily="34" charset="0"/>
              </a:rPr>
              <a:t>High level </a:t>
            </a:r>
            <a:r>
              <a:rPr lang="en-AU" sz="1700" b="1" dirty="0">
                <a:solidFill>
                  <a:schemeClr val="accent3"/>
                </a:solidFill>
                <a:latin typeface="+mj-lt"/>
                <a:ea typeface="Lato" panose="020F0502020204030203" pitchFamily="34" charset="0"/>
                <a:cs typeface="Calibri" panose="020F0502020204030204" pitchFamily="34" charset="0"/>
              </a:rPr>
              <a:t>potency</a:t>
            </a:r>
            <a:r>
              <a:rPr lang="en-AU" sz="1700" dirty="0">
                <a:solidFill>
                  <a:schemeClr val="accent3"/>
                </a:solidFill>
                <a:latin typeface="+mj-lt"/>
                <a:ea typeface="Lato" panose="020F0502020204030203" pitchFamily="34" charset="0"/>
                <a:cs typeface="Calibri" panose="020F0502020204030204" pitchFamily="34" charset="0"/>
              </a:rPr>
              <a:t>,</a:t>
            </a:r>
            <a:r>
              <a:rPr lang="en-AU" sz="1700" b="1" dirty="0">
                <a:solidFill>
                  <a:schemeClr val="accent3"/>
                </a:solidFill>
                <a:latin typeface="+mj-lt"/>
                <a:ea typeface="Lato" panose="020F0502020204030203" pitchFamily="34" charset="0"/>
                <a:cs typeface="Calibri" panose="020F0502020204030204" pitchFamily="34" charset="0"/>
              </a:rPr>
              <a:t> consistency </a:t>
            </a:r>
            <a:r>
              <a:rPr lang="en-AU" sz="1700" dirty="0">
                <a:solidFill>
                  <a:schemeClr val="accent3"/>
                </a:solidFill>
                <a:latin typeface="+mj-lt"/>
                <a:ea typeface="Lato" panose="020F0502020204030203" pitchFamily="34" charset="0"/>
                <a:cs typeface="Calibri" panose="020F0502020204030204" pitchFamily="34" charset="0"/>
              </a:rPr>
              <a:t>and</a:t>
            </a:r>
            <a:r>
              <a:rPr lang="en-AU" sz="1700" b="1" dirty="0">
                <a:solidFill>
                  <a:schemeClr val="accent3"/>
                </a:solidFill>
                <a:latin typeface="+mj-lt"/>
                <a:ea typeface="Lato" panose="020F0502020204030203" pitchFamily="34" charset="0"/>
                <a:cs typeface="Calibri" panose="020F0502020204030204" pitchFamily="34" charset="0"/>
              </a:rPr>
              <a:t> scalability</a:t>
            </a:r>
          </a:p>
        </p:txBody>
      </p:sp>
      <p:cxnSp>
        <p:nvCxnSpPr>
          <p:cNvPr id="13" name="Straight Arrow Connector 12">
            <a:extLst>
              <a:ext uri="{FF2B5EF4-FFF2-40B4-BE49-F238E27FC236}">
                <a16:creationId xmlns:a16="http://schemas.microsoft.com/office/drawing/2014/main" id="{8DFABE6E-097B-0D77-001F-11D48006C5FF}"/>
              </a:ext>
            </a:extLst>
          </p:cNvPr>
          <p:cNvCxnSpPr/>
          <p:nvPr/>
        </p:nvCxnSpPr>
        <p:spPr>
          <a:xfrm>
            <a:off x="268243" y="6034517"/>
            <a:ext cx="745775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7DBF1C-3285-F4D5-7C91-7E4CF422E86F}"/>
              </a:ext>
            </a:extLst>
          </p:cNvPr>
          <p:cNvSpPr txBox="1"/>
          <p:nvPr/>
        </p:nvSpPr>
        <p:spPr>
          <a:xfrm>
            <a:off x="2493747" y="5810676"/>
            <a:ext cx="2698175" cy="369332"/>
          </a:xfrm>
          <a:prstGeom prst="rect">
            <a:avLst/>
          </a:prstGeom>
          <a:solidFill>
            <a:schemeClr val="accent2">
              <a:lumMod val="20000"/>
              <a:lumOff val="80000"/>
            </a:schemeClr>
          </a:solidFill>
        </p:spPr>
        <p:txBody>
          <a:bodyPr wrap="none" rtlCol="0">
            <a:spAutoFit/>
          </a:bodyPr>
          <a:lstStyle/>
          <a:p>
            <a:r>
              <a:rPr lang="en-AU" dirty="0"/>
              <a:t>Robust patent protection</a:t>
            </a:r>
          </a:p>
        </p:txBody>
      </p:sp>
    </p:spTree>
    <p:extLst>
      <p:ext uri="{BB962C8B-B14F-4D97-AF65-F5344CB8AC3E}">
        <p14:creationId xmlns:p14="http://schemas.microsoft.com/office/powerpoint/2010/main" val="264655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923B9E-6052-4566-986E-BFAF03540CE0}"/>
              </a:ext>
            </a:extLst>
          </p:cNvPr>
          <p:cNvSpPr>
            <a:spLocks noGrp="1"/>
          </p:cNvSpPr>
          <p:nvPr>
            <p:ph type="sldNum" sz="quarter" idx="4"/>
          </p:nvPr>
        </p:nvSpPr>
        <p:spPr/>
        <p:txBody>
          <a:bodyPr/>
          <a:lstStyle/>
          <a:p>
            <a:fld id="{32B5847F-0DEA-465B-90AF-23B6124160AE}" type="slidenum">
              <a:rPr lang="en-AU" smtClean="0"/>
              <a:pPr/>
              <a:t>9</a:t>
            </a:fld>
            <a:endParaRPr lang="en-AU"/>
          </a:p>
        </p:txBody>
      </p:sp>
      <p:sp>
        <p:nvSpPr>
          <p:cNvPr id="5" name="Title 4">
            <a:extLst>
              <a:ext uri="{FF2B5EF4-FFF2-40B4-BE49-F238E27FC236}">
                <a16:creationId xmlns:a16="http://schemas.microsoft.com/office/drawing/2014/main" id="{67B287DC-85A7-4A15-9B1B-4F8814B8373C}"/>
              </a:ext>
            </a:extLst>
          </p:cNvPr>
          <p:cNvSpPr>
            <a:spLocks noGrp="1"/>
          </p:cNvSpPr>
          <p:nvPr>
            <p:ph type="title"/>
          </p:nvPr>
        </p:nvSpPr>
        <p:spPr/>
        <p:txBody>
          <a:bodyPr vert="horz"/>
          <a:lstStyle/>
          <a:p>
            <a:r>
              <a:rPr lang="en-AU" sz="4600" dirty="0">
                <a:solidFill>
                  <a:schemeClr val="accent5"/>
                </a:solidFill>
              </a:rPr>
              <a:t>Strategic partnership with Fujifilm</a:t>
            </a:r>
          </a:p>
        </p:txBody>
      </p:sp>
      <p:sp>
        <p:nvSpPr>
          <p:cNvPr id="15" name="Rectangle 14">
            <a:extLst>
              <a:ext uri="{FF2B5EF4-FFF2-40B4-BE49-F238E27FC236}">
                <a16:creationId xmlns:a16="http://schemas.microsoft.com/office/drawing/2014/main" id="{E8C55A5D-31A2-4E21-B242-999DA5E094C6}"/>
              </a:ext>
            </a:extLst>
          </p:cNvPr>
          <p:cNvSpPr/>
          <p:nvPr/>
        </p:nvSpPr>
        <p:spPr>
          <a:xfrm>
            <a:off x="407987" y="1254642"/>
            <a:ext cx="7375046" cy="46357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fontAlgn="base">
              <a:spcBef>
                <a:spcPct val="0"/>
              </a:spcBef>
              <a:spcAft>
                <a:spcPts val="600"/>
              </a:spcAft>
              <a:buSzPct val="100000"/>
              <a:buFont typeface="Arial" panose="020B0604020202020204" pitchFamily="34" charset="0"/>
              <a:buChar char="•"/>
              <a:defRPr/>
            </a:pPr>
            <a:r>
              <a:rPr lang="en-AU" sz="2400" dirty="0">
                <a:solidFill>
                  <a:schemeClr val="tx1"/>
                </a:solidFill>
                <a:latin typeface="+mj-lt"/>
                <a:ea typeface="Lato" panose="020F0502020204030203" pitchFamily="34" charset="0"/>
                <a:cs typeface="Calibri" panose="020F0502020204030204" pitchFamily="34" charset="0"/>
                <a:sym typeface="Calibri" panose="020F0502020204030204" pitchFamily="34" charset="0"/>
              </a:rPr>
              <a:t>Fujifilm: one of largest healthcare conglomerates globally, with significant assets in biotechnology sector, bolstered by recent multi-billion dollar investments</a:t>
            </a:r>
          </a:p>
          <a:p>
            <a:pPr marL="285750" lvl="1" indent="-285750" fontAlgn="base">
              <a:spcBef>
                <a:spcPct val="0"/>
              </a:spcBef>
              <a:spcAft>
                <a:spcPts val="600"/>
              </a:spcAft>
              <a:buSzPct val="100000"/>
              <a:buFont typeface="Arial" panose="020B0604020202020204" pitchFamily="34" charset="0"/>
              <a:buChar char="•"/>
              <a:defRPr/>
            </a:pPr>
            <a:r>
              <a:rPr kumimoji="0" lang="en-AU" sz="2400" b="0" i="0" u="none" strike="noStrike" kern="1200" cap="none" spc="0" normalizeH="0" noProof="0" dirty="0">
                <a:ln>
                  <a:noFill/>
                </a:ln>
                <a:solidFill>
                  <a:schemeClr val="tx1"/>
                </a:solidFill>
                <a:effectLst/>
                <a:uLnTx/>
                <a:uFillTx/>
                <a:latin typeface="+mj-lt"/>
                <a:ea typeface="Lato" panose="020F0502020204030203" pitchFamily="34" charset="0"/>
                <a:cs typeface="Calibri" panose="020F0502020204030204" pitchFamily="34" charset="0"/>
                <a:sym typeface="Calibri" panose="020F0502020204030204" pitchFamily="34" charset="0"/>
              </a:rPr>
              <a:t>Fujifilm Cellular Dynamics Inc (FCDI: subsidiary of Fujifilm) developed the original iPSC line</a:t>
            </a:r>
            <a:r>
              <a:rPr lang="en-AU" sz="2400" dirty="0">
                <a:solidFill>
                  <a:schemeClr val="tx1"/>
                </a:solidFill>
                <a:latin typeface="+mj-lt"/>
                <a:ea typeface="Lato" panose="020F0502020204030203" pitchFamily="34" charset="0"/>
                <a:cs typeface="Calibri" panose="020F0502020204030204" pitchFamily="34" charset="0"/>
                <a:sym typeface="Calibri" panose="020F0502020204030204" pitchFamily="34" charset="0"/>
              </a:rPr>
              <a:t> used in Cynata’s Cymerus™ manufacturing process</a:t>
            </a:r>
          </a:p>
          <a:p>
            <a:pPr marL="285750" lvl="1" indent="-285750" fontAlgn="base">
              <a:spcBef>
                <a:spcPct val="0"/>
              </a:spcBef>
              <a:spcAft>
                <a:spcPts val="600"/>
              </a:spcAft>
              <a:buSzPct val="100000"/>
              <a:buFont typeface="Arial" panose="020B0604020202020204" pitchFamily="34" charset="0"/>
              <a:buChar char="•"/>
              <a:defRPr/>
            </a:pPr>
            <a:r>
              <a:rPr lang="en-AU" sz="2400" dirty="0">
                <a:solidFill>
                  <a:schemeClr val="tx1"/>
                </a:solidFill>
                <a:latin typeface="+mj-lt"/>
                <a:ea typeface="Lato" panose="020F0502020204030203" pitchFamily="34" charset="0"/>
                <a:cs typeface="Calibri" panose="020F0502020204030204" pitchFamily="34" charset="0"/>
                <a:sym typeface="Calibri" panose="020F0502020204030204" pitchFamily="34" charset="0"/>
              </a:rPr>
              <a:t>Cymerus™ manufacturing process being established at FCDI, with Cynata’s progress showcasing Fujifilm’s iPSC platform</a:t>
            </a:r>
          </a:p>
          <a:p>
            <a:pPr marL="285750" lvl="1" indent="-285750" fontAlgn="base">
              <a:spcBef>
                <a:spcPct val="0"/>
              </a:spcBef>
              <a:spcAft>
                <a:spcPts val="600"/>
              </a:spcAft>
              <a:buSzPct val="100000"/>
              <a:buFont typeface="Arial" panose="020B0604020202020204" pitchFamily="34" charset="0"/>
              <a:buChar char="•"/>
              <a:defRPr/>
            </a:pPr>
            <a:r>
              <a:rPr lang="en-AU" sz="2400" dirty="0">
                <a:solidFill>
                  <a:schemeClr val="tx1"/>
                </a:solidFill>
                <a:latin typeface="+mj-lt"/>
                <a:ea typeface="Lato" panose="020F0502020204030203" pitchFamily="34" charset="0"/>
                <a:cs typeface="Calibri" panose="020F0502020204030204" pitchFamily="34" charset="0"/>
                <a:sym typeface="Calibri" panose="020F0502020204030204" pitchFamily="34" charset="0"/>
              </a:rPr>
              <a:t>Fujifilm holds a 4.5% shareholding in Cynata</a:t>
            </a:r>
          </a:p>
        </p:txBody>
      </p:sp>
      <p:pic>
        <p:nvPicPr>
          <p:cNvPr id="1030" name="Picture 6" descr="Fujifilm [Australia]">
            <a:extLst>
              <a:ext uri="{FF2B5EF4-FFF2-40B4-BE49-F238E27FC236}">
                <a16:creationId xmlns:a16="http://schemas.microsoft.com/office/drawing/2014/main" id="{7B23D954-84DF-D108-447A-A15136124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172" y="3008802"/>
            <a:ext cx="3453454" cy="95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86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STYLE_ID" val="9245cb48-36f6-4855-a0c3-19564cc8b6bc"/>
  <p:tag name="THINKCELLPRESENTATIONDONOTDELETE" val="&lt;?xml version=&quot;1.0&quot; encoding=&quot;UTF-16&quot; standalone=&quot;yes&quot;?&gt;&lt;root reqver=&quot;27037&quot;&gt;&lt;version val=&quot;3309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wSQF8PeI857EmMuq1WDD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P3Nw.tTnPVlrzKiBEl5K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P3Nw.tTnPVlrzKiBEl5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DqtZMf_QD0eFOMydChf.6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6NOxHmhtfZNFPvrt6QOOn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kIrssuMqIvU7KhTQF41_w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cgtK2tg6kak8Kj7X9F3u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GCMupeJymhMeR_x5_eUto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VRaBxU.EqYrgV8d73zx3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tWUrHbMqPeMIqrzW5qN53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W0EzYJlM1gUQtA7DV4Z_OQ"/>
</p:tagLst>
</file>

<file path=ppt/theme/theme1.xml><?xml version="1.0" encoding="utf-8"?>
<a:theme xmlns:a="http://schemas.openxmlformats.org/drawingml/2006/main" name="Office Theme">
  <a:themeElements>
    <a:clrScheme name="Cynata">
      <a:dk1>
        <a:sysClr val="windowText" lastClr="000000"/>
      </a:dk1>
      <a:lt1>
        <a:sysClr val="window" lastClr="FFFFFF"/>
      </a:lt1>
      <a:dk2>
        <a:srgbClr val="828282"/>
      </a:dk2>
      <a:lt2>
        <a:srgbClr val="C0C0C0"/>
      </a:lt2>
      <a:accent1>
        <a:srgbClr val="0082BC"/>
      </a:accent1>
      <a:accent2>
        <a:srgbClr val="83C2DB"/>
      </a:accent2>
      <a:accent3>
        <a:srgbClr val="005E95"/>
      </a:accent3>
      <a:accent4>
        <a:srgbClr val="074164"/>
      </a:accent4>
      <a:accent5>
        <a:srgbClr val="0C2337"/>
      </a:accent5>
      <a:accent6>
        <a:srgbClr val="CDE7F0"/>
      </a:accent6>
      <a:hlink>
        <a:srgbClr val="CDE7F0"/>
      </a:hlink>
      <a:folHlink>
        <a:srgbClr val="83C2D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cca22b6-421c-4d2a-af63-52b3ff326601">
      <Terms xmlns="http://schemas.microsoft.com/office/infopath/2007/PartnerControls"/>
    </lcf76f155ced4ddcb4097134ff3c332f>
    <TaxCatchAll xmlns="38ff86b7-2355-4c34-958c-3004eab9ab0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E95AB6A0EB6474EAE05BB4AE0E04BF8" ma:contentTypeVersion="15" ma:contentTypeDescription="Create a new document." ma:contentTypeScope="" ma:versionID="8196a57bf850f4536c87ab9466761b55">
  <xsd:schema xmlns:xsd="http://www.w3.org/2001/XMLSchema" xmlns:xs="http://www.w3.org/2001/XMLSchema" xmlns:p="http://schemas.microsoft.com/office/2006/metadata/properties" xmlns:ns2="0cca22b6-421c-4d2a-af63-52b3ff326601" xmlns:ns3="38ff86b7-2355-4c34-958c-3004eab9ab0b" targetNamespace="http://schemas.microsoft.com/office/2006/metadata/properties" ma:root="true" ma:fieldsID="34ba6259dfbcd88a98559f7d5c0d5796" ns2:_="" ns3:_="">
    <xsd:import namespace="0cca22b6-421c-4d2a-af63-52b3ff326601"/>
    <xsd:import namespace="38ff86b7-2355-4c34-958c-3004eab9ab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ca22b6-421c-4d2a-af63-52b3ff3266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caf1b5-33a8-4207-b2a5-404bea781261"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ff86b7-2355-4c34-958c-3004eab9ab0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655373e-03d7-4af7-83ec-d3a64c6dd162}" ma:internalName="TaxCatchAll" ma:showField="CatchAllData" ma:web="38ff86b7-2355-4c34-958c-3004eab9ab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FCC4DC-0719-4FA8-B30D-DE6E2DCBFD47}">
  <ds:schemaRefs>
    <ds:schemaRef ds:uri="38ff86b7-2355-4c34-958c-3004eab9ab0b"/>
    <ds:schemaRef ds:uri="http://schemas.openxmlformats.org/package/2006/metadata/core-properties"/>
    <ds:schemaRef ds:uri="http://schemas.microsoft.com/office/infopath/2007/PartnerControls"/>
    <ds:schemaRef ds:uri="0cca22b6-421c-4d2a-af63-52b3ff326601"/>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D4BC3C82-069F-44F6-BF03-70CF82F464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ca22b6-421c-4d2a-af63-52b3ff326601"/>
    <ds:schemaRef ds:uri="38ff86b7-2355-4c34-958c-3004eab9ab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EC06192-03FD-496D-B69E-B744A5E306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4278</Words>
  <Application>Microsoft Office PowerPoint</Application>
  <PresentationFormat>Widescreen</PresentationFormat>
  <Paragraphs>482</Paragraphs>
  <Slides>32</Slides>
  <Notes>12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Calibri</vt:lpstr>
      <vt:lpstr>Helvetica Now Bold</vt:lpstr>
      <vt:lpstr>Lato</vt:lpstr>
      <vt:lpstr>Lato Regular</vt:lpstr>
      <vt:lpstr>Wingdings</vt:lpstr>
      <vt:lpstr>Office Theme</vt:lpstr>
      <vt:lpstr>think-cell Slide</vt:lpstr>
      <vt:lpstr>PowerPoint Presentation</vt:lpstr>
      <vt:lpstr>Important information</vt:lpstr>
      <vt:lpstr>Company highlights</vt:lpstr>
      <vt:lpstr>FY 2024 – a year of progress</vt:lpstr>
      <vt:lpstr>PowerPoint Presentation</vt:lpstr>
      <vt:lpstr>Therapeutic potential of MSCs</vt:lpstr>
      <vt:lpstr>Advantages of iPSC-based platform</vt:lpstr>
      <vt:lpstr>Conventional MSC process</vt:lpstr>
      <vt:lpstr>Strategic partnership with Fujifilm</vt:lpstr>
      <vt:lpstr>PowerPoint Presentation</vt:lpstr>
      <vt:lpstr>CYP-001: Two Nature Medicine publications</vt:lpstr>
      <vt:lpstr>aGvHD | Phase 1 clinical trial - results</vt:lpstr>
      <vt:lpstr>aGvHD treatment landscape</vt:lpstr>
      <vt:lpstr>Efficacy of CYP-001 vs other treatments in SR-aGvHD </vt:lpstr>
      <vt:lpstr>PowerPoint Presentation</vt:lpstr>
      <vt:lpstr>PowerPoint Presentation</vt:lpstr>
      <vt:lpstr>CYP-006TK – a novel topical MSC product</vt:lpstr>
      <vt:lpstr>PowerPoint Presentation</vt:lpstr>
      <vt:lpstr>PowerPoint Presentation</vt:lpstr>
      <vt:lpstr>Advanced and diverse clinical pipeline</vt:lpstr>
      <vt:lpstr>aGvHD | Phase 2 clinical trial</vt:lpstr>
      <vt:lpstr>DFU | Phase 1 clinical trial</vt:lpstr>
      <vt:lpstr>OA | Phase 3 clinical trial1</vt:lpstr>
      <vt:lpstr>Renal transplant | Phase 1 clinical trial</vt:lpstr>
      <vt:lpstr>PowerPoint Presentation</vt:lpstr>
      <vt:lpstr>PowerPoint Presentation</vt:lpstr>
      <vt:lpstr>PowerPoint Presentation</vt:lpstr>
      <vt:lpstr>Corporate overview</vt:lpstr>
      <vt:lpstr>Board &amp; senior management</vt:lpstr>
      <vt:lpstr>Upcoming catalysts* Results of three randomised controlled clinical trials expected between early 2025 and early 2026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2024-05-07T01:09:55Z</dcterms:created>
  <dcterms:modified xsi:type="dcterms:W3CDTF">2024-07-01T00:58:23Z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7c2e2c0-41ad-4836-96fa-4a8633872036_ContentBits">
    <vt:lpwstr>0</vt:lpwstr>
  </property>
  <property fmtid="{D5CDD505-2E9C-101B-9397-08002B2CF9AE}" pid="3" name="MSIP_Label_37c2e2c0-41ad-4836-96fa-4a8633872036_Enabled">
    <vt:lpwstr>true</vt:lpwstr>
  </property>
  <property fmtid="{D5CDD505-2E9C-101B-9397-08002B2CF9AE}" pid="4" name="MediaServiceImageTags">
    <vt:lpwstr/>
  </property>
  <property fmtid="{D5CDD505-2E9C-101B-9397-08002B2CF9AE}" pid="5" name="ContentTypeId">
    <vt:lpwstr>0x0101008E95AB6A0EB6474EAE05BB4AE0E04BF8</vt:lpwstr>
  </property>
  <property fmtid="{D5CDD505-2E9C-101B-9397-08002B2CF9AE}" pid="6" name="MSIP_Label_37c2e2c0-41ad-4836-96fa-4a8633872036_SetDate">
    <vt:lpwstr>2024-05-07T01:09:22Z</vt:lpwstr>
  </property>
  <property fmtid="{D5CDD505-2E9C-101B-9397-08002B2CF9AE}" pid="7" name="MSIP_Label_37c2e2c0-41ad-4836-96fa-4a8633872036_Method">
    <vt:lpwstr>Standard</vt:lpwstr>
  </property>
  <property fmtid="{D5CDD505-2E9C-101B-9397-08002B2CF9AE}" pid="8" name="MSIP_Label_37c2e2c0-41ad-4836-96fa-4a8633872036_SiteId">
    <vt:lpwstr>eaee243b-70aa-44ab-aafd-c069de2dc94a</vt:lpwstr>
  </property>
  <property fmtid="{D5CDD505-2E9C-101B-9397-08002B2CF9AE}" pid="9" name="MSIP_Label_37c2e2c0-41ad-4836-96fa-4a8633872036_ActionId">
    <vt:lpwstr>d6b466be-14cc-4a3e-86b8-b4c5fa103fab</vt:lpwstr>
  </property>
  <property fmtid="{D5CDD505-2E9C-101B-9397-08002B2CF9AE}" pid="10" name="MSIP_Label_37c2e2c0-41ad-4836-96fa-4a8633872036_Name">
    <vt:lpwstr>Internal</vt:lpwstr>
  </property>
</Properties>
</file>